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305" r:id="rId4"/>
    <p:sldId id="308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9" r:id="rId13"/>
    <p:sldId id="288" r:id="rId14"/>
    <p:sldId id="294" r:id="rId15"/>
    <p:sldId id="290" r:id="rId16"/>
    <p:sldId id="291" r:id="rId17"/>
    <p:sldId id="292" r:id="rId18"/>
    <p:sldId id="298" r:id="rId19"/>
    <p:sldId id="293" r:id="rId20"/>
    <p:sldId id="306" r:id="rId21"/>
    <p:sldId id="303" r:id="rId22"/>
    <p:sldId id="299" r:id="rId23"/>
    <p:sldId id="300" r:id="rId24"/>
    <p:sldId id="295" r:id="rId25"/>
    <p:sldId id="296" r:id="rId26"/>
    <p:sldId id="302" r:id="rId27"/>
    <p:sldId id="297" r:id="rId28"/>
    <p:sldId id="301" r:id="rId29"/>
    <p:sldId id="304" r:id="rId30"/>
    <p:sldId id="307" r:id="rId3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003399"/>
    <a:srgbClr val="FF0066"/>
    <a:srgbClr val="336699"/>
    <a:srgbClr val="0066CC"/>
    <a:srgbClr val="3366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030" y="-67"/>
      </p:cViewPr>
      <p:guideLst>
        <p:guide orient="horz" pos="2160"/>
        <p:guide pos="4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24"/>
    </p:cViewPr>
  </p:sorterViewPr>
  <p:notesViewPr>
    <p:cSldViewPr>
      <p:cViewPr>
        <p:scale>
          <a:sx n="100" d="100"/>
          <a:sy n="100" d="100"/>
        </p:scale>
        <p:origin x="-1540" y="-48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/>
            </a:lvl1pPr>
          </a:lstStyle>
          <a:p>
            <a:pPr>
              <a:defRPr/>
            </a:pPr>
            <a:r>
              <a:rPr lang="cs-CZ"/>
              <a:t>Evaluační metodika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 b="1" dirty="0"/>
            </a:lvl1pPr>
          </a:lstStyle>
          <a:p>
            <a:pPr>
              <a:defRPr/>
            </a:pPr>
            <a:r>
              <a:rPr lang="cs-CZ"/>
              <a:t>Školení FoRS, Praha, leden 2015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smtClean="0"/>
            </a:lvl1pPr>
          </a:lstStyle>
          <a:p>
            <a:pPr>
              <a:defRPr/>
            </a:pPr>
            <a:fld id="{60E95418-718C-4EE8-862C-4947DDD250A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324ACF3-D0DB-48C1-8D22-15178737E745}" type="datetimeFigureOut">
              <a:rPr lang="cs-CZ"/>
              <a:pPr/>
              <a:t>26.1.2015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53039CD-282B-45CC-B623-831013D2ECA1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 r="71790"/>
          <a:stretch>
            <a:fillRect/>
          </a:stretch>
        </p:blipFill>
        <p:spPr bwMode="auto">
          <a:xfrm>
            <a:off x="8243888" y="5842000"/>
            <a:ext cx="7016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23825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738" y="2085020"/>
            <a:ext cx="7528560" cy="1848036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996" y="4724400"/>
            <a:ext cx="5718175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82638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E22F02-4924-4FAB-BF87-203647CB1152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424863" y="5984875"/>
            <a:ext cx="5476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9398F-968F-4AA9-A865-73038B1EC9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163" y="1556792"/>
            <a:ext cx="8351837" cy="4536504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B8BF88-3D85-4466-AA05-E2430BE5CC3B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27484EBC-1D4F-4A59-A21C-1FD85C7AAD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7616" y="685801"/>
            <a:ext cx="1828800" cy="5410199"/>
          </a:xfrm>
        </p:spPr>
        <p:txBody>
          <a:bodyPr vert="eaVert"/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5212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E2E9A78-B1F5-4537-95A9-B31C26BC2B75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40560B3B-8B5F-43CF-834C-7373D27D59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 r="71790"/>
          <a:stretch>
            <a:fillRect/>
          </a:stretch>
        </p:blipFill>
        <p:spPr bwMode="auto">
          <a:xfrm>
            <a:off x="8262938" y="5830888"/>
            <a:ext cx="7016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23825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520788"/>
            <a:ext cx="8351837" cy="45725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711A2-91F8-4BF6-80FF-31586FD82E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 r="71790"/>
          <a:stretch>
            <a:fillRect/>
          </a:stretch>
        </p:blipFill>
        <p:spPr bwMode="auto">
          <a:xfrm>
            <a:off x="8262938" y="5830888"/>
            <a:ext cx="7016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/>
          <p:nvPr userDrawn="1"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216D0E-F5E8-46F3-BE87-C7BAB70DB50A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9788" y="5984875"/>
            <a:ext cx="5476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2BD8D-0580-4978-9200-57A7105C91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17956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17956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E56E643-B773-47BB-B52E-8CF9498EE36C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1A3477B9-33A4-447A-8185-2AB8837550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2276872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276872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D550B0-70C8-44D5-8106-04A1B5FD8E9A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48E88A8B-5475-4927-B3D4-DE9807D237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AB23FA6-627F-4E30-B30D-B249A32A4F8D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2313AD7F-3E79-440D-A544-812C196CCA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BA0375B-49AF-4D7A-9F88-303D20F7E7DF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591D4B9D-45F0-40AB-9B96-3914220D55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 rot="5400000">
            <a:off x="1677194" y="404574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1988840"/>
            <a:ext cx="54331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219" y="198884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E2AE03F-4A18-4405-8E36-9891A2D98A81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28D9A7F0-1CE7-47F0-8F54-AC36489D5C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r="71764"/>
          <a:stretch>
            <a:fillRect/>
          </a:stretch>
        </p:blipFill>
        <p:spPr bwMode="auto">
          <a:xfrm>
            <a:off x="8159750" y="5780088"/>
            <a:ext cx="8763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/>
          <p:nvPr/>
        </p:nvSpPr>
        <p:spPr>
          <a:xfrm>
            <a:off x="2702984" y="0"/>
            <a:ext cx="6441016" cy="728700"/>
          </a:xfrm>
          <a:prstGeom prst="rect">
            <a:avLst/>
          </a:prstGeom>
          <a:solidFill>
            <a:srgbClr val="336699"/>
          </a:solidFill>
          <a:ln>
            <a:noFill/>
          </a:ln>
          <a:scene3d>
            <a:camera prst="orthographicFront"/>
            <a:lightRig rig="soft" dir="t"/>
          </a:scene3d>
          <a:sp3d prstMaterial="metal"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1556792"/>
            <a:ext cx="8366760" cy="3708412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5288434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793380" y="872716"/>
            <a:ext cx="8350620" cy="68407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04F04D6-F4F0-4CFE-A1DF-966A0215A67D}" type="datetime1">
              <a:rPr lang="cs-CZ"/>
              <a:pPr>
                <a:defRPr/>
              </a:pPr>
              <a:t>26.1.2015</a:t>
            </a:fld>
            <a:endParaRPr lang="cs-CZ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813" y="5991225"/>
            <a:ext cx="547687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j-lt"/>
                <a:cs typeface="+mn-cs"/>
              </a:defRPr>
            </a:lvl1pPr>
          </a:lstStyle>
          <a:p>
            <a:pPr>
              <a:defRPr/>
            </a:pPr>
            <a:fld id="{9FC343C1-7E17-4B18-ACF4-ABE354D862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/>
          <a:srcRect r="71790"/>
          <a:stretch>
            <a:fillRect/>
          </a:stretch>
        </p:blipFill>
        <p:spPr bwMode="auto">
          <a:xfrm>
            <a:off x="8262938" y="5830888"/>
            <a:ext cx="7016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93750" y="873125"/>
            <a:ext cx="835025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92163" y="1557338"/>
            <a:ext cx="8351837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163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5702300" cy="46038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55563" y="96838"/>
            <a:ext cx="264795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3438" y="5980113"/>
            <a:ext cx="5476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bg1"/>
                </a:solidFill>
                <a:latin typeface="Impact" pitchFamily="34" charset="0"/>
              </a:defRPr>
            </a:lvl1pPr>
          </a:lstStyle>
          <a:p>
            <a:pPr>
              <a:defRPr/>
            </a:pPr>
            <a:fld id="{7A06018F-C3F3-4433-8F2E-EB586EE7A8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81" r:id="rId2"/>
    <p:sldLayoutId id="2147484082" r:id="rId3"/>
    <p:sldLayoutId id="2147484083" r:id="rId4"/>
    <p:sldLayoutId id="2147484084" r:id="rId5"/>
    <p:sldLayoutId id="2147484085" r:id="rId6"/>
    <p:sldLayoutId id="2147484086" r:id="rId7"/>
    <p:sldLayoutId id="2147484087" r:id="rId8"/>
    <p:sldLayoutId id="2147484088" r:id="rId9"/>
    <p:sldLayoutId id="2147484089" r:id="rId10"/>
    <p:sldLayoutId id="214748409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EPDET%202013%20Evaluation%20final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7b3CukcYF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sagunpaudel/randomised-control-tria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DG-F%20BiH%20Debriefing%20example.pp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odule13%20-%20Presenting%20results.pdf" TargetMode="External"/><Relationship Id="rId2" Type="http://schemas.openxmlformats.org/officeDocument/2006/relationships/hyperlink" Target="Invitation%20EPDET%202015%20final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zv.cz/jnp/cz/zahranicni_vztahy/rozvojova_spoluprace/dvoustranna_zrs_cr/evaluace/evaluacni_zpravy/evaluacni_zprava_z_komplexniho_3.html" TargetMode="External"/><Relationship Id="rId7" Type="http://schemas.openxmlformats.org/officeDocument/2006/relationships/hyperlink" Target="http://www.mzv.cz/jnp/cz/zahranicni_vztahy/rozvojova_spoluprace/dvoustranna_zrs_cr/evaluace/evaluacni_zpravy/shrnuti_evaluacni_zpravy_palestinska.html" TargetMode="External"/><Relationship Id="rId2" Type="http://schemas.openxmlformats.org/officeDocument/2006/relationships/hyperlink" Target="http://www.mzv.cz/jnp/cz/zahranicni_vztahy/rozvojova_spoluprace/dvoustranna_zrs_cr/evaluace/evaluacni_zpravy/evaluacni_zprava_z_komplexniho_4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zv.cz/jnp/cz/zahranicni_vztahy/rozvojova_spoluprace/dvoustranna_zrs_cr/evaluace/evaluacni_zpravy/evaluacni_zprava_z_komplexniho.html" TargetMode="External"/><Relationship Id="rId5" Type="http://schemas.openxmlformats.org/officeDocument/2006/relationships/hyperlink" Target="http://www.mzv.cz/jnp/cz/zahranicni_vztahy/rozvojova_spoluprace/dvoustranna_zrs_cr/evaluace/evaluacni_zpravy/evaluacni_zprava_z_komplexniho_1.html" TargetMode="External"/><Relationship Id="rId4" Type="http://schemas.openxmlformats.org/officeDocument/2006/relationships/hyperlink" Target="http://www.mzv.cz/jnp/cz/zahranicni_vztahy/rozvojova_spoluprace/dvoustranna_zrs_cr/evaluace/evaluacni_zpravy/evaluacni_zprava_z_komplexniho_2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Podklady%20&#250;&#269;astn&#237;k&#367;/zrevidovan&#253;%20logframe%20Sequensov&#225;.doc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Podklady%20&#250;&#269;astn&#237;k&#367;/DS%20Evalua&#269;n&#237;%20matice%20ARPOK%20GRV%20projekt.docx" TargetMode="External"/><Relationship Id="rId2" Type="http://schemas.openxmlformats.org/officeDocument/2006/relationships/hyperlink" Target="Podklady%20&#250;&#269;astn&#237;k&#367;/Evalua&#269;n&#237;%20matice%20Sequensov&#225;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Podklady%20&#250;&#269;astn&#237;k&#367;/Evalua&#269;n&#237;%20matice_K&#225;bov&#225;.xlsx" TargetMode="External"/><Relationship Id="rId4" Type="http://schemas.openxmlformats.org/officeDocument/2006/relationships/hyperlink" Target="Podklady%20&#250;&#269;astn&#237;k&#367;/Evalua&#269;n&#237;%20matice_Jan_&#344;&#237;kovsk&#253;.doc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ctrTitle"/>
          </p:nvPr>
        </p:nvSpPr>
        <p:spPr>
          <a:xfrm>
            <a:off x="792163" y="1952625"/>
            <a:ext cx="7529512" cy="1979613"/>
          </a:xfrm>
          <a:ln w="31750">
            <a:solidFill>
              <a:srgbClr val="0066CC"/>
            </a:solidFill>
          </a:ln>
        </p:spPr>
        <p:txBody>
          <a:bodyPr lIns="162000" tIns="82800" bIns="82800" anchor="ctr"/>
          <a:lstStyle/>
          <a:p>
            <a:pPr eaLnBrk="1" hangingPunct="1"/>
            <a:r>
              <a:rPr lang="cs-CZ" sz="4000" b="1" smtClean="0">
                <a:latin typeface="Arial" charset="0"/>
              </a:rPr>
              <a:t>Workshop FoRS</a:t>
            </a:r>
            <a:br>
              <a:rPr lang="cs-CZ" sz="4000" b="1" smtClean="0">
                <a:latin typeface="Arial" charset="0"/>
              </a:rPr>
            </a:br>
            <a:r>
              <a:rPr lang="cs-CZ" sz="4000" b="1" smtClean="0">
                <a:latin typeface="Arial" charset="0"/>
              </a:rPr>
              <a:t>Evaluační metodika</a:t>
            </a:r>
          </a:p>
        </p:txBody>
      </p:sp>
      <p:sp>
        <p:nvSpPr>
          <p:cNvPr id="15362" name="Podnadpis 2"/>
          <p:cNvSpPr>
            <a:spLocks noGrp="1"/>
          </p:cNvSpPr>
          <p:nvPr>
            <p:ph type="subTitle" idx="1"/>
          </p:nvPr>
        </p:nvSpPr>
        <p:spPr>
          <a:xfrm>
            <a:off x="827088" y="4724400"/>
            <a:ext cx="5718175" cy="990600"/>
          </a:xfrm>
        </p:spPr>
        <p:txBody>
          <a:bodyPr/>
          <a:lstStyle/>
          <a:p>
            <a:pPr eaLnBrk="1" hangingPunct="1"/>
            <a:r>
              <a:rPr lang="cs-CZ" smtClean="0"/>
              <a:t>Daniel Svoboda</a:t>
            </a:r>
            <a:endParaRPr lang="cs-CZ" sz="1200" smtClean="0"/>
          </a:p>
          <a:p>
            <a:pPr eaLnBrk="1" hangingPunct="1"/>
            <a:r>
              <a:rPr lang="cs-CZ" sz="2400" smtClean="0"/>
              <a:t>2015</a:t>
            </a:r>
          </a:p>
        </p:txBody>
      </p:sp>
      <p:sp>
        <p:nvSpPr>
          <p:cNvPr id="15363" name="Zástupný symbol pro číslo snímku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828E28-3770-4CAB-B937-15F20DC68A02}" type="slidenum">
              <a:rPr lang="cs-CZ" smtClean="0"/>
              <a:pPr/>
              <a:t>1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ECC4ABB-5F7E-48AA-AB40-5F0E5AFDB81F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10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Tipy pro prezentaci výsledků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 přílohách zpráv musí být uvedeny použité dotazníky a také shrnuty výsledky průzkumu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Je vhodné kombinovat kvantitativní výsledky (průměrné hodnocení, škála odpovědí) s výsledky kvalitativními (např. identifikované problémy či hlavní přínosy, názory respondentů) a konkrétními citacemi (typické odpovědi, extrémy)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Ke všem kategoriím odpovědí by měl být doplněn názor zpracovatele průzkumu (co z odpovědí vyplývá, případně proč, předpokládaná reakce)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8D2230F-61F4-4A31-A718-9D462863D28F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11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Tipy pro prezentaci výsledků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705725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U odpovědí musí být uveden celkový vzorek, interpretace musí být vztažena k tomuto vzorku („většina respondentů“ místo „většina populace“)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Slovní popis je vhodné kombinovat s grafikou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Grafy musí být jasně pochopitelné (legenda, jednotky, mřížky)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Formát musí umožňovat tisk a kopírování (řazení na stránce, vhodné barvy a rastry, velikost písma)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Vhodné je převedení do formátu PDF</a:t>
            </a:r>
            <a:r>
              <a:rPr lang="cs-CZ" altLang="cs-CZ" sz="2400" b="1" dirty="0">
                <a:sym typeface="Wingdings" pitchFamily="2" charset="2"/>
              </a:rPr>
              <a:t>…</a:t>
            </a:r>
          </a:p>
          <a:p>
            <a:pPr algn="r" eaLnBrk="0" hangingPunct="0">
              <a:spcBef>
                <a:spcPts val="0"/>
              </a:spcBef>
              <a:defRPr/>
            </a:pPr>
            <a:r>
              <a:rPr lang="cs-CZ" altLang="cs-CZ" sz="2000" b="1" dirty="0">
                <a:sym typeface="Wingdings" pitchFamily="2" charset="2"/>
                <a:hlinkClick r:id="rId2" action="ppaction://hlinkfile"/>
              </a:rPr>
              <a:t>EPDET 2013</a:t>
            </a:r>
            <a:endParaRPr lang="cs-CZ" altLang="cs-CZ" sz="2000" b="1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2043D6E-3880-4429-96FC-6E6648F1BA81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12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17245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Appreciative Inquiry – testování ve skupinách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Rozhovor ve trojicích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Co se nám opravdu podařilo, co potřebujeme, abychom to zopakovali či udělali ještě lépe, jak to uděláme?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Sdílení zkušeností </a:t>
            </a:r>
            <a:r>
              <a:rPr lang="cs-CZ" altLang="cs-CZ" sz="2400" b="1" dirty="0">
                <a:sym typeface="Wingdings" pitchFamily="2" charset="2"/>
              </a:rPr>
              <a:t>a nápadů – </a:t>
            </a:r>
            <a:r>
              <a:rPr lang="cs-CZ" altLang="cs-CZ" sz="2400" b="1" dirty="0">
                <a:sym typeface="Wingdings" pitchFamily="2" charset="2"/>
              </a:rPr>
              <a:t>rozdíl oproti standardnímu postupu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  <a:defRPr/>
            </a:pPr>
            <a:r>
              <a:rPr lang="cs-CZ" altLang="cs-CZ" sz="2400" b="1" dirty="0">
                <a:sym typeface="Wingdings" pitchFamily="2" charset="2"/>
              </a:rPr>
              <a:t>Modifikace a test otázek na příkladech účastníků</a:t>
            </a:r>
          </a:p>
          <a:p>
            <a:pPr eaLnBrk="0" hangingPunct="0">
              <a:spcBef>
                <a:spcPts val="1200"/>
              </a:spcBef>
              <a:defRPr/>
            </a:pPr>
            <a:endParaRPr lang="cs-CZ" altLang="cs-CZ" sz="2000" b="1" dirty="0">
              <a:sym typeface="Wingdings" pitchFamily="2" charset="2"/>
            </a:endParaRPr>
          </a:p>
          <a:p>
            <a:pPr marL="271463" indent="-271463" eaLnBrk="0" hangingPunct="0">
              <a:spcBef>
                <a:spcPts val="0"/>
              </a:spcBef>
              <a:defRPr/>
            </a:pPr>
            <a:r>
              <a:rPr lang="cs-CZ" altLang="cs-CZ" b="1" dirty="0">
                <a:sym typeface="Wingdings" pitchFamily="2" charset="2"/>
                <a:hlinkClick r:id="rId2"/>
              </a:rPr>
              <a:t>https://www.youtube.com/watch?v=Z7b3CukcYF0</a:t>
            </a:r>
            <a:endParaRPr lang="cs-CZ" altLang="cs-CZ" b="1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A0F540FB-CF9B-4ABE-A101-DB754A8495FA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13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862013"/>
            <a:ext cx="7488237" cy="946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Appreciative inquiry</a:t>
            </a:r>
            <a:br>
              <a:rPr lang="en-US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(discover, dream, design, destiny/deploy)</a:t>
            </a:r>
            <a:endParaRPr lang="cs-CZ" altLang="cs-CZ" sz="2800" b="1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31800" y="1844675"/>
            <a:ext cx="8208963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</a:pPr>
            <a:r>
              <a:rPr lang="cs-CZ" altLang="cs-CZ" sz="2200" b="1">
                <a:sym typeface="Wingdings" pitchFamily="2" charset="2"/>
              </a:rPr>
              <a:t>Pět principů:</a:t>
            </a:r>
          </a:p>
          <a:p>
            <a:pPr marL="271463" indent="-271463" eaLnBrk="0" hangingPunct="0">
              <a:spcBef>
                <a:spcPts val="600"/>
              </a:spcBef>
            </a:pPr>
            <a:r>
              <a:rPr lang="cs-CZ" altLang="cs-CZ" b="1">
                <a:sym typeface="Wingdings" pitchFamily="2" charset="2"/>
              </a:rPr>
              <a:t>1) Konstrukcionismus. Naše víra určuje naše jednání. Nové nápady, představy a příběhy mohou ukázat nové možnosti.</a:t>
            </a:r>
          </a:p>
          <a:p>
            <a:pPr marL="271463" indent="-271463" eaLnBrk="0" hangingPunct="0">
              <a:spcBef>
                <a:spcPts val="600"/>
              </a:spcBef>
            </a:pPr>
            <a:r>
              <a:rPr lang="cs-CZ" altLang="cs-CZ" b="1">
                <a:sym typeface="Wingdings" pitchFamily="2" charset="2"/>
              </a:rPr>
              <a:t>2) Vzájemný vliv. Otázky nejsou neutrální, vždy směřují k žádoucím změnám.</a:t>
            </a:r>
          </a:p>
          <a:p>
            <a:pPr marL="271463" indent="-271463" eaLnBrk="0" hangingPunct="0">
              <a:spcBef>
                <a:spcPts val="600"/>
              </a:spcBef>
            </a:pPr>
            <a:r>
              <a:rPr lang="cs-CZ" altLang="cs-CZ" b="1">
                <a:sym typeface="Wingdings" pitchFamily="2" charset="2"/>
              </a:rPr>
              <a:t>3) Poetismus. Příběhy organizace jsou náplní i výsledkem každodenních debat. Témata a jazyk průzkumu by měly odhalit a inspirovat to nejlepší v lidech.</a:t>
            </a:r>
          </a:p>
          <a:p>
            <a:pPr marL="271463" indent="-271463" eaLnBrk="0" hangingPunct="0">
              <a:spcBef>
                <a:spcPts val="600"/>
              </a:spcBef>
            </a:pPr>
            <a:r>
              <a:rPr lang="cs-CZ" altLang="cs-CZ" b="1">
                <a:sym typeface="Wingdings" pitchFamily="2" charset="2"/>
              </a:rPr>
              <a:t>4) Princip předjímání. Dnešní aktivity jsou určovány budoucími očekáváními – účelem je společně formulovat tato očekávání jako motivaci pro změny.</a:t>
            </a:r>
          </a:p>
          <a:p>
            <a:pPr marL="271463" indent="-271463" eaLnBrk="0" hangingPunct="0">
              <a:spcBef>
                <a:spcPts val="600"/>
              </a:spcBef>
            </a:pPr>
            <a:r>
              <a:rPr lang="cs-CZ" altLang="cs-CZ" b="1">
                <a:sym typeface="Wingdings" pitchFamily="2" charset="2"/>
              </a:rPr>
              <a:t>5) Pozitivizmus. City (naděje, vzrušení, kamarádství, inspirace…) zvyšují kreativitu, důvěru a angažovanost.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48375" y="5697538"/>
            <a:ext cx="2195513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buClr>
                <a:schemeClr val="bg1"/>
              </a:buClr>
              <a:buFont typeface="Wingdings" pitchFamily="2" charset="2"/>
              <a:buNone/>
            </a:pPr>
            <a:r>
              <a:rPr lang="cs-CZ" altLang="cs-CZ" sz="2800" b="1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Přestávka!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  <p:bldP spid="2" grpId="0" build="p" bldLvl="2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7C11CD8-DA41-4D86-8762-EFBCCA1601EB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14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Rozhovor – základní postupy a tipy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8208962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Informujte respondenty o účelu a postupu rozhovoru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Zvolte vhodný čas a místo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Pokud možno pracujte ve dvojici (zapisování)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Držte se scénáře (s flexibilitou u otevřených otázek)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Respektujte kulturu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Udržujte rovnováhu (zjišťujte úspěchy i problémy)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Akceptujte odpovědi (nehodnoťte…)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Zaznamenávejte odpovědi bezprostředně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2B42D00-D97A-4DEC-BDDB-5578E4588675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15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Rozhovor – základní tipy pro cizí prostředí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36725"/>
            <a:ext cx="8351837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Získejte předem informace o kultuře a respondentech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Diskutujte techniku rozhovoru s někým, kdo z daného prostředí pochází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Respektujte hlavní kulturní zvyklosti (osobní prostor, oční kontakt, tón hlasu, řeč těla, vhodné oblečení, pozdravy, úvodní slovo, poděkování, gender aspekty)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U překladů si předem otestujte tlumočníka (a pokud možno mluvte k respondentovi a ne k tlumočníkovi)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FC183D9-7BC7-4CC3-8041-2AC65AB53EF7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16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Focus group – základní postupy a tipy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36725"/>
            <a:ext cx="8351837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Ujasněte si předem, jaké informace potřebujete získat a snažte se, aby otázky k těmto informacím vedly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Vyhněte se vágním a zavádějícím otázkám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Ptejte se vždy jen na jednu otázku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Používejte otevřené otázky (a nevnucujte odpovědi)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Vyhněte se otázkám spojeným se střetem zájmů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Udržujte pozornost a zájem respondentů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Používejte postup „trychtýře“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B641C5B3-D7D2-4A36-9AE7-6E6609F29137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17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Focus group – postup „trychtýře“</a:t>
            </a:r>
          </a:p>
        </p:txBody>
      </p:sp>
      <p:sp>
        <p:nvSpPr>
          <p:cNvPr id="31747" name="AutoShape 7"/>
          <p:cNvSpPr>
            <a:spLocks noChangeArrowheads="1"/>
          </p:cNvSpPr>
          <p:nvPr/>
        </p:nvSpPr>
        <p:spPr bwMode="auto">
          <a:xfrm>
            <a:off x="1800225" y="1808163"/>
            <a:ext cx="6119813" cy="33845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6611 w 21600"/>
              <a:gd name="T13" fmla="*/ 6611 h 21600"/>
              <a:gd name="T14" fmla="*/ 14989 w 21600"/>
              <a:gd name="T15" fmla="*/ 1498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9621" y="21600"/>
                </a:lnTo>
                <a:lnTo>
                  <a:pt x="11979" y="21600"/>
                </a:ln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4000" tIns="10800" rIns="54000" anchor="ctr"/>
          <a:lstStyle/>
          <a:p>
            <a:pPr algn="ctr">
              <a:spcBef>
                <a:spcPct val="35000"/>
              </a:spcBef>
            </a:pPr>
            <a:r>
              <a:rPr lang="cs-CZ" sz="2200" b="1"/>
              <a:t>Seznámení se širším kontextem</a:t>
            </a:r>
          </a:p>
          <a:p>
            <a:pPr algn="ctr">
              <a:spcBef>
                <a:spcPct val="35000"/>
              </a:spcBef>
            </a:pPr>
            <a:r>
              <a:rPr lang="cs-CZ" sz="2200" b="1"/>
              <a:t>Hlavní evaluační otázky</a:t>
            </a:r>
          </a:p>
          <a:p>
            <a:pPr algn="ctr">
              <a:spcBef>
                <a:spcPct val="35000"/>
              </a:spcBef>
            </a:pPr>
            <a:r>
              <a:rPr lang="cs-CZ" sz="2200" b="1"/>
              <a:t>Obecné otázky</a:t>
            </a:r>
          </a:p>
          <a:p>
            <a:pPr algn="ctr">
              <a:spcBef>
                <a:spcPct val="35000"/>
              </a:spcBef>
            </a:pPr>
            <a:r>
              <a:rPr lang="cs-CZ" sz="2200" b="1"/>
              <a:t>Specifické otázky</a:t>
            </a:r>
          </a:p>
          <a:p>
            <a:pPr algn="ctr">
              <a:spcBef>
                <a:spcPct val="35000"/>
              </a:spcBef>
            </a:pPr>
            <a:r>
              <a:rPr lang="cs-CZ" sz="2200" b="1"/>
              <a:t>Sondy</a:t>
            </a:r>
            <a:endParaRPr lang="en-US" sz="2200" b="1"/>
          </a:p>
        </p:txBody>
      </p:sp>
      <p:sp>
        <p:nvSpPr>
          <p:cNvPr id="31748" name="Rectangle 8"/>
          <p:cNvSpPr>
            <a:spLocks noChangeArrowheads="1"/>
          </p:cNvSpPr>
          <p:nvPr/>
        </p:nvSpPr>
        <p:spPr bwMode="auto">
          <a:xfrm>
            <a:off x="4535488" y="5192713"/>
            <a:ext cx="665162" cy="828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4BA18374-9992-42CD-802D-DD50FC0D64C3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18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17245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Focus group – testování ve skupinách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Zvolte si téma pro focus group a hlavní otázky (např. potřebujete zjistit, zda by skupina měla zájem o účast ve vašem projektu)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Určete si ve skupině role (moderátor, zapisovatel, respondenti)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Shrňte výsledky (odpovědi na nejdůležitější otázky) a zpětnou vazbu (co fungovalo a co ne, včetně zapojení všech účastníků)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95400" y="5157788"/>
            <a:ext cx="7488238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buClr>
                <a:schemeClr val="bg1"/>
              </a:buClr>
              <a:buFont typeface="Wingdings" pitchFamily="2" charset="2"/>
              <a:buNone/>
            </a:pPr>
            <a:r>
              <a:rPr lang="cs-CZ" altLang="cs-CZ" sz="2800" b="1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Přestávka!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  <p:bldP spid="2" grpId="0" build="p" bldLvl="2" autoUpdateAnimBg="0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0A62B4C-83FD-43FB-A969-1EBA1D0174DB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19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Přehled základních metod získávání informací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628775"/>
            <a:ext cx="8351837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Participativní metody (komunitní setkání, mapování, sociální mapování, procházky, případové studie, příběhy…)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Analýza sekundárních dat (z různých zdrojů)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Pozorování (ne/semi/strukturovaná, ne/obtěžující)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Průzkumy a rozhovory (ne/semi/strukturované)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Fokusní skupiny (obvykle homogenní, 6-12 lidí)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Diáře, zápisníky (týden – měsíc), reportovací karty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Expertní posudky (jednotliví experti nebo panel)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Technika Deplhi (několik iterací přes koordinátora)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Další metody (přímá měření, testy, filmování, nahrávání, fotodokumentace…)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xfrm>
            <a:off x="8459788" y="5991225"/>
            <a:ext cx="547687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BBA1BA0-F654-4F00-A009-45079F331676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Úvod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47700" y="2060575"/>
            <a:ext cx="773112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1200"/>
              </a:spcBef>
              <a:buFont typeface="Monotype Sorts"/>
              <a:buNone/>
            </a:pPr>
            <a:r>
              <a:rPr lang="cs-CZ" altLang="cs-CZ" sz="2600" b="1">
                <a:sym typeface="Wingdings" pitchFamily="2" charset="2"/>
              </a:rPr>
              <a:t>Představení účastníků</a:t>
            </a:r>
          </a:p>
          <a:p>
            <a:pPr algn="ctr" eaLnBrk="0" hangingPunct="0">
              <a:spcBef>
                <a:spcPts val="1200"/>
              </a:spcBef>
              <a:buFont typeface="Monotype Sorts"/>
              <a:buNone/>
            </a:pPr>
            <a:r>
              <a:rPr lang="cs-CZ" altLang="cs-CZ" sz="2600" b="1">
                <a:sym typeface="Wingdings" pitchFamily="2" charset="2"/>
              </a:rPr>
              <a:t>Co se od minule podařilo? A co ne…</a:t>
            </a:r>
          </a:p>
          <a:p>
            <a:pPr algn="ctr" eaLnBrk="0" hangingPunct="0">
              <a:spcBef>
                <a:spcPts val="1200"/>
              </a:spcBef>
              <a:buFont typeface="Monotype Sorts"/>
              <a:buNone/>
            </a:pPr>
            <a:r>
              <a:rPr lang="cs-CZ" altLang="cs-CZ" sz="2600" b="1">
                <a:sym typeface="Wingdings" pitchFamily="2" charset="2"/>
              </a:rPr>
              <a:t>Očekávání od workshopu</a:t>
            </a:r>
          </a:p>
          <a:p>
            <a:pPr algn="ctr" eaLnBrk="0" hangingPunct="0">
              <a:spcBef>
                <a:spcPts val="1200"/>
              </a:spcBef>
              <a:buFont typeface="Monotype Sorts"/>
              <a:buNone/>
            </a:pPr>
            <a:r>
              <a:rPr lang="cs-CZ" altLang="cs-CZ" sz="2600" b="1">
                <a:sym typeface="Wingdings" pitchFamily="2" charset="2"/>
              </a:rPr>
              <a:t>Zpětná vazba k podkladům účastníků</a:t>
            </a:r>
          </a:p>
          <a:p>
            <a:pPr algn="ctr" eaLnBrk="0" hangingPunct="0">
              <a:spcBef>
                <a:spcPts val="1200"/>
              </a:spcBef>
              <a:buFont typeface="Monotype Sorts"/>
              <a:buNone/>
            </a:pPr>
            <a:r>
              <a:rPr lang="cs-CZ" altLang="cs-CZ" sz="2600" b="1">
                <a:sym typeface="Wingdings" pitchFamily="2" charset="2"/>
              </a:rPr>
              <a:t>Program workshopu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A2B93DE-5A03-42BF-968C-20018A098BBF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20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Přehled základních metod získávání informací</a:t>
            </a:r>
          </a:p>
        </p:txBody>
      </p:sp>
      <p:sp>
        <p:nvSpPr>
          <p:cNvPr id="34819" name="Footer Placeholder 2"/>
          <p:cNvSpPr txBox="1">
            <a:spLocks/>
          </p:cNvSpPr>
          <p:nvPr/>
        </p:nvSpPr>
        <p:spPr bwMode="auto">
          <a:xfrm>
            <a:off x="3132138" y="630872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/>
              <a:t>IPDET © 2013</a:t>
            </a:r>
          </a:p>
        </p:txBody>
      </p:sp>
      <p:sp>
        <p:nvSpPr>
          <p:cNvPr id="34820" name="Line 18"/>
          <p:cNvSpPr>
            <a:spLocks noChangeShapeType="1"/>
          </p:cNvSpPr>
          <p:nvPr/>
        </p:nvSpPr>
        <p:spPr bwMode="auto">
          <a:xfrm flipV="1">
            <a:off x="-31750" y="3038475"/>
            <a:ext cx="0" cy="2252663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b"/>
          <a:lstStyle/>
          <a:p>
            <a:endParaRPr lang="cs-CZ"/>
          </a:p>
        </p:txBody>
      </p:sp>
      <p:sp>
        <p:nvSpPr>
          <p:cNvPr id="34821" name="Line 26"/>
          <p:cNvSpPr>
            <a:spLocks noChangeShapeType="1"/>
          </p:cNvSpPr>
          <p:nvPr/>
        </p:nvSpPr>
        <p:spPr bwMode="auto">
          <a:xfrm flipV="1">
            <a:off x="-328613" y="3732213"/>
            <a:ext cx="0" cy="1592262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b"/>
          <a:lstStyle/>
          <a:p>
            <a:endParaRPr lang="cs-CZ"/>
          </a:p>
        </p:txBody>
      </p:sp>
      <p:sp>
        <p:nvSpPr>
          <p:cNvPr id="34822" name="Rectangle 22"/>
          <p:cNvSpPr>
            <a:spLocks noChangeArrowheads="1"/>
          </p:cNvSpPr>
          <p:nvPr/>
        </p:nvSpPr>
        <p:spPr bwMode="auto">
          <a:xfrm>
            <a:off x="4921250" y="4530725"/>
            <a:ext cx="1473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1400"/>
          </a:p>
        </p:txBody>
      </p:sp>
      <p:grpSp>
        <p:nvGrpSpPr>
          <p:cNvPr id="34823" name="Skupina 2"/>
          <p:cNvGrpSpPr>
            <a:grpSpLocks/>
          </p:cNvGrpSpPr>
          <p:nvPr/>
        </p:nvGrpSpPr>
        <p:grpSpPr bwMode="auto">
          <a:xfrm>
            <a:off x="238125" y="1554163"/>
            <a:ext cx="8655050" cy="4214812"/>
            <a:chOff x="-1588" y="1331913"/>
            <a:chExt cx="8655051" cy="4214812"/>
          </a:xfrm>
        </p:grpSpPr>
        <p:grpSp>
          <p:nvGrpSpPr>
            <p:cNvPr id="34824" name="Skupina 1"/>
            <p:cNvGrpSpPr>
              <a:grpSpLocks/>
            </p:cNvGrpSpPr>
            <p:nvPr/>
          </p:nvGrpSpPr>
          <p:grpSpPr bwMode="auto">
            <a:xfrm>
              <a:off x="-1588" y="1331913"/>
              <a:ext cx="8655051" cy="4214812"/>
              <a:chOff x="-1588" y="1331913"/>
              <a:chExt cx="8655051" cy="4214812"/>
            </a:xfrm>
          </p:grpSpPr>
          <p:grpSp>
            <p:nvGrpSpPr>
              <p:cNvPr id="34827" name="Group 34"/>
              <p:cNvGrpSpPr>
                <a:grpSpLocks/>
              </p:cNvGrpSpPr>
              <p:nvPr/>
            </p:nvGrpSpPr>
            <p:grpSpPr bwMode="auto">
              <a:xfrm>
                <a:off x="-1588" y="1944688"/>
                <a:ext cx="1341438" cy="3086100"/>
                <a:chOff x="103" y="1423"/>
                <a:chExt cx="845" cy="1944"/>
              </a:xfrm>
            </p:grpSpPr>
            <p:sp>
              <p:nvSpPr>
                <p:cNvPr id="34869" name="Rectangle 2"/>
                <p:cNvSpPr>
                  <a:spLocks noChangeArrowheads="1"/>
                </p:cNvSpPr>
                <p:nvPr/>
              </p:nvSpPr>
              <p:spPr bwMode="auto">
                <a:xfrm>
                  <a:off x="103" y="1423"/>
                  <a:ext cx="845" cy="6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Conversation</a:t>
                  </a:r>
                  <a:br>
                    <a:rPr lang="en-US" sz="1400"/>
                  </a:br>
                  <a:r>
                    <a:rPr lang="en-US" sz="1400"/>
                    <a:t>with</a:t>
                  </a:r>
                  <a:br>
                    <a:rPr lang="en-US" sz="1400"/>
                  </a:br>
                  <a:r>
                    <a:rPr lang="en-US" sz="1400"/>
                    <a:t> Concerned</a:t>
                  </a:r>
                  <a:br>
                    <a:rPr lang="en-US" sz="1400"/>
                  </a:br>
                  <a:r>
                    <a:rPr lang="en-US" sz="1400"/>
                    <a:t>Individuals</a:t>
                  </a:r>
                </a:p>
              </p:txBody>
            </p:sp>
            <p:sp>
              <p:nvSpPr>
                <p:cNvPr id="34870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467" y="2009"/>
                  <a:ext cx="0" cy="135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</p:grpSp>
          <p:grpSp>
            <p:nvGrpSpPr>
              <p:cNvPr id="34828" name="Group 35"/>
              <p:cNvGrpSpPr>
                <a:grpSpLocks/>
              </p:cNvGrpSpPr>
              <p:nvPr/>
            </p:nvGrpSpPr>
            <p:grpSpPr bwMode="auto">
              <a:xfrm>
                <a:off x="617538" y="2997200"/>
                <a:ext cx="1247775" cy="2033588"/>
                <a:chOff x="493" y="2086"/>
                <a:chExt cx="786" cy="1281"/>
              </a:xfrm>
            </p:grpSpPr>
            <p:sp>
              <p:nvSpPr>
                <p:cNvPr id="34867" name="Rectangle 3"/>
                <p:cNvSpPr>
                  <a:spLocks noChangeArrowheads="1"/>
                </p:cNvSpPr>
                <p:nvPr/>
              </p:nvSpPr>
              <p:spPr bwMode="auto">
                <a:xfrm>
                  <a:off x="493" y="2086"/>
                  <a:ext cx="786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Community Interviews</a:t>
                  </a:r>
                </a:p>
              </p:txBody>
            </p:sp>
            <p:sp>
              <p:nvSpPr>
                <p:cNvPr id="34868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828" y="2516"/>
                  <a:ext cx="0" cy="85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</p:grpSp>
          <p:grpSp>
            <p:nvGrpSpPr>
              <p:cNvPr id="34829" name="Group 36"/>
              <p:cNvGrpSpPr>
                <a:grpSpLocks/>
              </p:cNvGrpSpPr>
              <p:nvPr/>
            </p:nvGrpSpPr>
            <p:grpSpPr bwMode="auto">
              <a:xfrm>
                <a:off x="1404938" y="4033838"/>
                <a:ext cx="723900" cy="996950"/>
                <a:chOff x="989" y="2739"/>
                <a:chExt cx="456" cy="628"/>
              </a:xfrm>
            </p:grpSpPr>
            <p:sp>
              <p:nvSpPr>
                <p:cNvPr id="34865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184" y="3035"/>
                  <a:ext cx="1" cy="3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  <p:sp>
              <p:nvSpPr>
                <p:cNvPr id="34866" name="Rectangle 11"/>
                <p:cNvSpPr>
                  <a:spLocks noChangeArrowheads="1"/>
                </p:cNvSpPr>
                <p:nvPr/>
              </p:nvSpPr>
              <p:spPr bwMode="auto">
                <a:xfrm>
                  <a:off x="989" y="2739"/>
                  <a:ext cx="456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Field</a:t>
                  </a:r>
                  <a:br>
                    <a:rPr lang="en-US" sz="1400"/>
                  </a:br>
                  <a:r>
                    <a:rPr lang="en-US" sz="1400"/>
                    <a:t>Visits</a:t>
                  </a:r>
                </a:p>
              </p:txBody>
            </p:sp>
          </p:grpSp>
          <p:grpSp>
            <p:nvGrpSpPr>
              <p:cNvPr id="34830" name="Group 37"/>
              <p:cNvGrpSpPr>
                <a:grpSpLocks/>
              </p:cNvGrpSpPr>
              <p:nvPr/>
            </p:nvGrpSpPr>
            <p:grpSpPr bwMode="auto">
              <a:xfrm>
                <a:off x="1916113" y="3336925"/>
                <a:ext cx="1371600" cy="1709738"/>
                <a:chOff x="1364" y="2311"/>
                <a:chExt cx="864" cy="1077"/>
              </a:xfrm>
            </p:grpSpPr>
            <p:sp>
              <p:nvSpPr>
                <p:cNvPr id="34863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11" y="2948"/>
                  <a:ext cx="0" cy="4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  <p:sp>
              <p:nvSpPr>
                <p:cNvPr id="34864" name="Rectangle 13"/>
                <p:cNvSpPr>
                  <a:spLocks noChangeArrowheads="1"/>
                </p:cNvSpPr>
                <p:nvPr/>
              </p:nvSpPr>
              <p:spPr bwMode="auto">
                <a:xfrm>
                  <a:off x="1364" y="2311"/>
                  <a:ext cx="864" cy="7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Reviews of Official Records (MIS and admin data)</a:t>
                  </a:r>
                </a:p>
              </p:txBody>
            </p:sp>
          </p:grpSp>
          <p:grpSp>
            <p:nvGrpSpPr>
              <p:cNvPr id="34831" name="Group 39"/>
              <p:cNvGrpSpPr>
                <a:grpSpLocks/>
              </p:cNvGrpSpPr>
              <p:nvPr/>
            </p:nvGrpSpPr>
            <p:grpSpPr bwMode="auto">
              <a:xfrm>
                <a:off x="2616200" y="1533525"/>
                <a:ext cx="1535113" cy="3497263"/>
                <a:chOff x="1752" y="1164"/>
                <a:chExt cx="967" cy="2203"/>
              </a:xfrm>
            </p:grpSpPr>
            <p:sp>
              <p:nvSpPr>
                <p:cNvPr id="3485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244" y="1491"/>
                  <a:ext cx="0" cy="44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  <p:grpSp>
              <p:nvGrpSpPr>
                <p:cNvPr id="34859" name="Group 38"/>
                <p:cNvGrpSpPr>
                  <a:grpSpLocks/>
                </p:cNvGrpSpPr>
                <p:nvPr/>
              </p:nvGrpSpPr>
              <p:grpSpPr bwMode="auto">
                <a:xfrm>
                  <a:off x="1752" y="1164"/>
                  <a:ext cx="967" cy="2203"/>
                  <a:chOff x="1836" y="1164"/>
                  <a:chExt cx="967" cy="2203"/>
                </a:xfrm>
              </p:grpSpPr>
              <p:sp>
                <p:nvSpPr>
                  <p:cNvPr id="34860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27" y="2378"/>
                    <a:ext cx="0" cy="98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anchor="b"/>
                  <a:lstStyle/>
                  <a:p>
                    <a:endParaRPr lang="cs-CZ"/>
                  </a:p>
                </p:txBody>
              </p:sp>
              <p:sp>
                <p:nvSpPr>
                  <p:cNvPr id="34861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860" y="1936"/>
                    <a:ext cx="943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 eaLnBrk="0" hangingPunct="0"/>
                    <a:r>
                      <a:rPr lang="en-US" sz="1400"/>
                      <a:t>Participant </a:t>
                    </a:r>
                    <a:br>
                      <a:rPr lang="en-US" sz="1400"/>
                    </a:br>
                    <a:r>
                      <a:rPr lang="en-US" sz="1400"/>
                      <a:t>Observations</a:t>
                    </a:r>
                  </a:p>
                </p:txBody>
              </p:sp>
              <p:sp>
                <p:nvSpPr>
                  <p:cNvPr id="3486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836" y="1164"/>
                    <a:ext cx="943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 eaLnBrk="0" hangingPunct="0"/>
                    <a:r>
                      <a:rPr lang="en-US" sz="1400"/>
                      <a:t>Key Informant</a:t>
                    </a:r>
                    <a:br>
                      <a:rPr lang="en-US" sz="1400"/>
                    </a:br>
                    <a:r>
                      <a:rPr lang="en-US" sz="1400"/>
                      <a:t>Interviews</a:t>
                    </a:r>
                  </a:p>
                </p:txBody>
              </p:sp>
            </p:grpSp>
          </p:grpSp>
          <p:grpSp>
            <p:nvGrpSpPr>
              <p:cNvPr id="34832" name="Group 44"/>
              <p:cNvGrpSpPr>
                <a:grpSpLocks/>
              </p:cNvGrpSpPr>
              <p:nvPr/>
            </p:nvGrpSpPr>
            <p:grpSpPr bwMode="auto">
              <a:xfrm>
                <a:off x="6316663" y="1331913"/>
                <a:ext cx="1068387" cy="3733800"/>
                <a:chOff x="4181" y="1079"/>
                <a:chExt cx="673" cy="2352"/>
              </a:xfrm>
            </p:grpSpPr>
            <p:sp>
              <p:nvSpPr>
                <p:cNvPr id="34856" name="Line 6"/>
                <p:cNvSpPr>
                  <a:spLocks noChangeShapeType="1"/>
                </p:cNvSpPr>
                <p:nvPr/>
              </p:nvSpPr>
              <p:spPr bwMode="auto">
                <a:xfrm>
                  <a:off x="4473" y="1424"/>
                  <a:ext cx="0" cy="200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4857" name="Rectangle 24"/>
                <p:cNvSpPr>
                  <a:spLocks noChangeArrowheads="1"/>
                </p:cNvSpPr>
                <p:nvPr/>
              </p:nvSpPr>
              <p:spPr bwMode="auto">
                <a:xfrm>
                  <a:off x="4181" y="1079"/>
                  <a:ext cx="673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Panel</a:t>
                  </a:r>
                </a:p>
                <a:p>
                  <a:pPr algn="ctr" eaLnBrk="0" hangingPunct="0"/>
                  <a:r>
                    <a:rPr lang="en-US" sz="1400"/>
                    <a:t>Surveys</a:t>
                  </a:r>
                </a:p>
              </p:txBody>
            </p:sp>
          </p:grpSp>
          <p:grpSp>
            <p:nvGrpSpPr>
              <p:cNvPr id="34833" name="Group 45"/>
              <p:cNvGrpSpPr>
                <a:grpSpLocks/>
              </p:cNvGrpSpPr>
              <p:nvPr/>
            </p:nvGrpSpPr>
            <p:grpSpPr bwMode="auto">
              <a:xfrm>
                <a:off x="6664325" y="3122613"/>
                <a:ext cx="1497013" cy="1941512"/>
                <a:chOff x="4491" y="2144"/>
                <a:chExt cx="943" cy="1223"/>
              </a:xfrm>
            </p:grpSpPr>
            <p:sp>
              <p:nvSpPr>
                <p:cNvPr id="34854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4924" y="2364"/>
                  <a:ext cx="0" cy="1003"/>
                </a:xfrm>
                <a:prstGeom prst="line">
                  <a:avLst/>
                </a:prstGeom>
                <a:noFill/>
                <a:ln w="12700">
                  <a:noFill/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  <p:sp>
              <p:nvSpPr>
                <p:cNvPr id="34855" name="Rectangle 27"/>
                <p:cNvSpPr>
                  <a:spLocks noChangeArrowheads="1"/>
                </p:cNvSpPr>
                <p:nvPr/>
              </p:nvSpPr>
              <p:spPr bwMode="auto">
                <a:xfrm>
                  <a:off x="4491" y="2144"/>
                  <a:ext cx="9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Censuses</a:t>
                  </a:r>
                </a:p>
              </p:txBody>
            </p:sp>
          </p:grpSp>
          <p:grpSp>
            <p:nvGrpSpPr>
              <p:cNvPr id="34834" name="Group 46"/>
              <p:cNvGrpSpPr>
                <a:grpSpLocks/>
              </p:cNvGrpSpPr>
              <p:nvPr/>
            </p:nvGrpSpPr>
            <p:grpSpPr bwMode="auto">
              <a:xfrm>
                <a:off x="7340600" y="3843338"/>
                <a:ext cx="1312863" cy="1187450"/>
                <a:chOff x="4813" y="2619"/>
                <a:chExt cx="827" cy="748"/>
              </a:xfrm>
            </p:grpSpPr>
            <p:sp>
              <p:nvSpPr>
                <p:cNvPr id="34852" name="Rectangle 25"/>
                <p:cNvSpPr>
                  <a:spLocks noChangeArrowheads="1"/>
                </p:cNvSpPr>
                <p:nvPr/>
              </p:nvSpPr>
              <p:spPr bwMode="auto">
                <a:xfrm>
                  <a:off x="4813" y="2619"/>
                  <a:ext cx="827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Field</a:t>
                  </a:r>
                  <a:br>
                    <a:rPr lang="en-US" sz="1400"/>
                  </a:br>
                  <a:r>
                    <a:rPr lang="en-US" sz="1400"/>
                    <a:t>Experiments</a:t>
                  </a:r>
                </a:p>
              </p:txBody>
            </p:sp>
            <p:sp>
              <p:nvSpPr>
                <p:cNvPr id="34853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5276" y="2945"/>
                  <a:ext cx="0" cy="4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</p:grpSp>
          <p:grpSp>
            <p:nvGrpSpPr>
              <p:cNvPr id="34835" name="Group 47"/>
              <p:cNvGrpSpPr>
                <a:grpSpLocks/>
              </p:cNvGrpSpPr>
              <p:nvPr/>
            </p:nvGrpSpPr>
            <p:grpSpPr bwMode="auto">
              <a:xfrm>
                <a:off x="360363" y="4854575"/>
                <a:ext cx="8008937" cy="692150"/>
                <a:chOff x="331" y="3256"/>
                <a:chExt cx="5045" cy="436"/>
              </a:xfrm>
            </p:grpSpPr>
            <p:sp>
              <p:nvSpPr>
                <p:cNvPr id="34848" name="Rectangle 4"/>
                <p:cNvSpPr>
                  <a:spLocks noChangeArrowheads="1"/>
                </p:cNvSpPr>
                <p:nvPr/>
              </p:nvSpPr>
              <p:spPr bwMode="auto">
                <a:xfrm>
                  <a:off x="417" y="3500"/>
                  <a:ext cx="2025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/>
                    <a:t>Informal/Less Structured Methods</a:t>
                  </a:r>
                </a:p>
              </p:txBody>
            </p:sp>
            <p:sp>
              <p:nvSpPr>
                <p:cNvPr id="34849" name="Line 5"/>
                <p:cNvSpPr>
                  <a:spLocks noChangeShapeType="1"/>
                </p:cNvSpPr>
                <p:nvPr/>
              </p:nvSpPr>
              <p:spPr bwMode="auto">
                <a:xfrm>
                  <a:off x="331" y="3256"/>
                  <a:ext cx="504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4850" name="Rectangle 29"/>
                <p:cNvSpPr>
                  <a:spLocks noChangeArrowheads="1"/>
                </p:cNvSpPr>
                <p:nvPr/>
              </p:nvSpPr>
              <p:spPr bwMode="auto">
                <a:xfrm>
                  <a:off x="3312" y="3500"/>
                  <a:ext cx="2025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/>
                    <a:t>Formal/More Structured Methods</a:t>
                  </a:r>
                </a:p>
              </p:txBody>
            </p:sp>
            <p:sp>
              <p:nvSpPr>
                <p:cNvPr id="34851" name="Line 30"/>
                <p:cNvSpPr>
                  <a:spLocks noChangeShapeType="1"/>
                </p:cNvSpPr>
                <p:nvPr/>
              </p:nvSpPr>
              <p:spPr bwMode="auto">
                <a:xfrm>
                  <a:off x="2364" y="3597"/>
                  <a:ext cx="91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</p:grpSp>
          <p:grpSp>
            <p:nvGrpSpPr>
              <p:cNvPr id="34836" name="Group 43"/>
              <p:cNvGrpSpPr>
                <a:grpSpLocks/>
              </p:cNvGrpSpPr>
              <p:nvPr/>
            </p:nvGrpSpPr>
            <p:grpSpPr bwMode="auto">
              <a:xfrm>
                <a:off x="5334000" y="2276475"/>
                <a:ext cx="1497013" cy="2765425"/>
                <a:chOff x="3447" y="1632"/>
                <a:chExt cx="943" cy="1742"/>
              </a:xfrm>
            </p:grpSpPr>
            <p:sp>
              <p:nvSpPr>
                <p:cNvPr id="34846" name="Rectangle 21"/>
                <p:cNvSpPr>
                  <a:spLocks noChangeArrowheads="1"/>
                </p:cNvSpPr>
                <p:nvPr/>
              </p:nvSpPr>
              <p:spPr bwMode="auto">
                <a:xfrm>
                  <a:off x="3447" y="1632"/>
                  <a:ext cx="943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One-Time </a:t>
                  </a:r>
                  <a:br>
                    <a:rPr lang="en-US" sz="1400"/>
                  </a:br>
                  <a:r>
                    <a:rPr lang="en-US" sz="1400"/>
                    <a:t>Surveys</a:t>
                  </a:r>
                </a:p>
              </p:txBody>
            </p:sp>
            <p:sp>
              <p:nvSpPr>
                <p:cNvPr id="34847" name="Line 31"/>
                <p:cNvSpPr>
                  <a:spLocks noChangeShapeType="1"/>
                </p:cNvSpPr>
                <p:nvPr/>
              </p:nvSpPr>
              <p:spPr bwMode="auto">
                <a:xfrm>
                  <a:off x="3934" y="1984"/>
                  <a:ext cx="0" cy="13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</p:grpSp>
          <p:grpSp>
            <p:nvGrpSpPr>
              <p:cNvPr id="34837" name="Group 41"/>
              <p:cNvGrpSpPr>
                <a:grpSpLocks/>
              </p:cNvGrpSpPr>
              <p:nvPr/>
            </p:nvGrpSpPr>
            <p:grpSpPr bwMode="auto">
              <a:xfrm>
                <a:off x="4095750" y="2994025"/>
                <a:ext cx="1846263" cy="2036763"/>
                <a:chOff x="2650" y="2084"/>
                <a:chExt cx="1163" cy="1283"/>
              </a:xfrm>
            </p:grpSpPr>
            <p:sp>
              <p:nvSpPr>
                <p:cNvPr id="3484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169" y="2350"/>
                  <a:ext cx="0" cy="10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b"/>
                <a:lstStyle/>
                <a:p>
                  <a:endParaRPr lang="cs-CZ"/>
                </a:p>
              </p:txBody>
            </p:sp>
            <p:sp>
              <p:nvSpPr>
                <p:cNvPr id="34845" name="Rectangle 32"/>
                <p:cNvSpPr>
                  <a:spLocks noChangeArrowheads="1"/>
                </p:cNvSpPr>
                <p:nvPr/>
              </p:nvSpPr>
              <p:spPr bwMode="auto">
                <a:xfrm>
                  <a:off x="2650" y="2084"/>
                  <a:ext cx="1163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Direct </a:t>
                  </a:r>
                  <a:br>
                    <a:rPr lang="en-US" sz="1400"/>
                  </a:br>
                  <a:r>
                    <a:rPr lang="en-US" sz="1400"/>
                    <a:t>Observations</a:t>
                  </a:r>
                </a:p>
              </p:txBody>
            </p:sp>
          </p:grpSp>
          <p:grpSp>
            <p:nvGrpSpPr>
              <p:cNvPr id="34838" name="Group 48"/>
              <p:cNvGrpSpPr>
                <a:grpSpLocks/>
              </p:cNvGrpSpPr>
              <p:nvPr/>
            </p:nvGrpSpPr>
            <p:grpSpPr bwMode="auto">
              <a:xfrm>
                <a:off x="4789488" y="4270375"/>
                <a:ext cx="1522412" cy="777875"/>
                <a:chOff x="4954588" y="4584700"/>
                <a:chExt cx="1522083" cy="777875"/>
              </a:xfrm>
            </p:grpSpPr>
            <p:grpSp>
              <p:nvGrpSpPr>
                <p:cNvPr id="34840" name="Group 42"/>
                <p:cNvGrpSpPr>
                  <a:grpSpLocks/>
                </p:cNvGrpSpPr>
                <p:nvPr/>
              </p:nvGrpSpPr>
              <p:grpSpPr bwMode="auto">
                <a:xfrm>
                  <a:off x="4954588" y="4584700"/>
                  <a:ext cx="1473200" cy="777875"/>
                  <a:chOff x="3110" y="2877"/>
                  <a:chExt cx="928" cy="490"/>
                </a:xfrm>
              </p:grpSpPr>
              <p:sp>
                <p:nvSpPr>
                  <p:cNvPr id="3484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3110" y="2877"/>
                    <a:ext cx="928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 eaLnBrk="0" hangingPunct="0"/>
                    <a:endParaRPr lang="en-US" sz="1400"/>
                  </a:p>
                </p:txBody>
              </p:sp>
              <p:sp>
                <p:nvSpPr>
                  <p:cNvPr id="34843" name="Line 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87" y="3095"/>
                    <a:ext cx="0" cy="27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anchor="b"/>
                  <a:lstStyle/>
                  <a:p>
                    <a:endParaRPr lang="cs-CZ"/>
                  </a:p>
                </p:txBody>
              </p:sp>
            </p:grpSp>
            <p:sp>
              <p:nvSpPr>
                <p:cNvPr id="34841" name="Rectangle 22"/>
                <p:cNvSpPr>
                  <a:spLocks noChangeArrowheads="1"/>
                </p:cNvSpPr>
                <p:nvPr/>
              </p:nvSpPr>
              <p:spPr bwMode="auto">
                <a:xfrm>
                  <a:off x="5003471" y="4633585"/>
                  <a:ext cx="1473200" cy="3048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r>
                    <a:rPr lang="en-US" sz="1400"/>
                    <a:t>Surveys</a:t>
                  </a:r>
                </a:p>
              </p:txBody>
            </p:sp>
          </p:grpSp>
          <p:sp>
            <p:nvSpPr>
              <p:cNvPr id="34839" name="Line 14"/>
              <p:cNvSpPr>
                <a:spLocks noChangeShapeType="1"/>
              </p:cNvSpPr>
              <p:nvPr/>
            </p:nvSpPr>
            <p:spPr bwMode="auto">
              <a:xfrm flipV="1">
                <a:off x="7417593" y="3437904"/>
                <a:ext cx="0" cy="16039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b"/>
              <a:lstStyle/>
              <a:p>
                <a:endParaRPr lang="cs-CZ"/>
              </a:p>
            </p:txBody>
          </p:sp>
        </p:grpSp>
        <p:sp>
          <p:nvSpPr>
            <p:cNvPr id="34825" name="Rectangle 19"/>
            <p:cNvSpPr>
              <a:spLocks noChangeArrowheads="1"/>
            </p:cNvSpPr>
            <p:nvPr/>
          </p:nvSpPr>
          <p:spPr bwMode="auto">
            <a:xfrm>
              <a:off x="3455876" y="2109788"/>
              <a:ext cx="1412875" cy="93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400"/>
                <a:t>Focus</a:t>
              </a:r>
            </a:p>
            <a:p>
              <a:pPr algn="ctr" eaLnBrk="0" hangingPunct="0"/>
              <a:r>
                <a:rPr lang="en-US" sz="1400"/>
                <a:t>Group</a:t>
              </a:r>
            </a:p>
            <a:p>
              <a:pPr algn="ctr" eaLnBrk="0" hangingPunct="0"/>
              <a:r>
                <a:rPr lang="en-US" sz="1400"/>
                <a:t>Interviews</a:t>
              </a:r>
            </a:p>
            <a:p>
              <a:pPr algn="ctr" eaLnBrk="0" hangingPunct="0"/>
              <a:endParaRPr lang="en-US" sz="1300"/>
            </a:p>
          </p:txBody>
        </p:sp>
        <p:sp>
          <p:nvSpPr>
            <p:cNvPr id="34826" name="Line 14"/>
            <p:cNvSpPr>
              <a:spLocks noChangeShapeType="1"/>
            </p:cNvSpPr>
            <p:nvPr/>
          </p:nvSpPr>
          <p:spPr bwMode="auto">
            <a:xfrm flipV="1">
              <a:off x="4148138" y="2888940"/>
              <a:ext cx="4762" cy="21685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43064BA-D8F3-4588-B179-AB3E07F89B44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21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Výběr respondentů, kontrolních skupin apod.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250825" y="1628775"/>
            <a:ext cx="85693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Dle účelu průzkumu a evaluačních otázek (i zde platí triangulace)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Statistická významnost vzorku (vždy nutné uvést velikost vzorku) 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Náhodný a nenáhodný výběr, stratifikace apod.</a:t>
            </a:r>
          </a:p>
          <a:p>
            <a:pPr marL="180975" indent="-180975" eaLnBrk="0" hangingPunct="0">
              <a:spcBef>
                <a:spcPts val="1000"/>
              </a:spcBef>
            </a:pPr>
            <a:r>
              <a:rPr lang="cs-CZ" altLang="cs-CZ" sz="2000" b="1">
                <a:solidFill>
                  <a:srgbClr val="003399"/>
                </a:solidFill>
                <a:sym typeface="Wingdings" pitchFamily="2" charset="2"/>
              </a:rPr>
              <a:t>Příklad: Randomized Control Trial (RCT)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olidFill>
                  <a:srgbClr val="003399"/>
                </a:solidFill>
                <a:sym typeface="Wingdings" pitchFamily="2" charset="2"/>
              </a:rPr>
              <a:t>Experimentální metoda – účastníci (beneficienti) jsou vybráni náhodně, jedna skupina podstoupí intervenci, druhá ne, účelem je zjistit, zda (a jak a proč) se liší výsledky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olidFill>
                  <a:srgbClr val="003399"/>
                </a:solidFill>
                <a:sym typeface="Wingdings" pitchFamily="2" charset="2"/>
              </a:rPr>
              <a:t>Výběr lze provést různými způsoby: paralelní skupiny, crossover -  výběr v rámci jedné skupiny, factorial - výběr formy intervence, cluster – stratifikované, balancované vzorky (ženy, vesnice, školy...)</a:t>
            </a:r>
          </a:p>
          <a:p>
            <a:pPr marL="180975" indent="-180975" eaLnBrk="0" hangingPunct="0">
              <a:spcBef>
                <a:spcPts val="700"/>
              </a:spcBef>
              <a:buFontTx/>
              <a:buChar char="•"/>
            </a:pPr>
            <a:r>
              <a:rPr lang="cs-CZ" altLang="cs-CZ" sz="2000" b="1">
                <a:solidFill>
                  <a:srgbClr val="003399"/>
                </a:solidFill>
                <a:sym typeface="Wingdings" pitchFamily="2" charset="2"/>
              </a:rPr>
              <a:t>Základní pravidlo: musí být řešeno před zahájením intervence!!!</a:t>
            </a:r>
          </a:p>
          <a:p>
            <a:pPr marL="180975" indent="-180975" eaLnBrk="0" hangingPunct="0">
              <a:spcBef>
                <a:spcPts val="700"/>
              </a:spcBef>
            </a:pPr>
            <a:r>
              <a:rPr lang="cs-CZ" altLang="cs-CZ" b="1">
                <a:sym typeface="Wingdings" pitchFamily="2" charset="2"/>
                <a:hlinkClick r:id="rId2"/>
              </a:rPr>
              <a:t>http://www.slideshare.net/sagunpaudel/randomised-control-trial</a:t>
            </a:r>
            <a:endParaRPr lang="cs-CZ" altLang="cs-CZ" b="1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DD8AAFF-548C-4E29-B3B7-A05EA71B81CA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22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Úprava plánu evaluace – práce ve skupinách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665288"/>
            <a:ext cx="8351837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Hlavní evaluační otázky (potřebné odpovědi)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Design evaluace (deskriptivní, normativní, kauzální otázky)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Odpovídající strategie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Zvolené metody a nástroje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Vzorek respondentů / soubor použitých zdrojů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Způsoby analýzy dat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Způsoby prezentace (včetně vypořádání připomínek)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Časový rámec a rozpočet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Způsoby práce s doporučeními evaluace</a:t>
            </a:r>
          </a:p>
          <a:p>
            <a:pPr marL="180975" indent="-180975" algn="ctr" eaLnBrk="0" hangingPunct="0">
              <a:spcBef>
                <a:spcPts val="1000"/>
              </a:spcBef>
            </a:pPr>
            <a:r>
              <a:rPr lang="cs-CZ" altLang="cs-CZ" sz="2200" b="1">
                <a:sym typeface="Wingdings" pitchFamily="2" charset="2"/>
              </a:rPr>
              <a:t>Diskuse výsledků – zpětná vazba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92838" y="5734050"/>
            <a:ext cx="205105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buClr>
                <a:schemeClr val="bg1"/>
              </a:buClr>
              <a:buFont typeface="Wingdings" pitchFamily="2" charset="2"/>
              <a:buNone/>
            </a:pPr>
            <a:r>
              <a:rPr lang="cs-CZ" altLang="cs-CZ" sz="2800" b="1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Přestávka!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  <p:bldP spid="2" grpId="0" build="p" bldLvl="2" autoUpdateAnimBg="0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3EC2C829-88D8-4DC4-A1CD-069B4C642A3C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23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Analýza, interpretace, reporting – testování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36725"/>
            <a:ext cx="8351837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Identifikujte 3 nejdůležitější informace ve shrnutí evaluační zprávy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Zhodnoťte kvalitu shrnutí – pozitiva a negativa prezentace výsledků evaluace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Podle možnosti najděte vhodné příklady naplnění či porušení standardů evaluací (užitečnost – proveditelnost – korektnost – přesnost), případně etického kodexu (odbornost – integrita – zodpovědnost)</a:t>
            </a:r>
          </a:p>
          <a:p>
            <a:pPr marL="180975" indent="-180975" algn="ctr" eaLnBrk="0" hangingPunct="0">
              <a:spcBef>
                <a:spcPts val="1000"/>
              </a:spcBef>
            </a:pPr>
            <a:r>
              <a:rPr lang="cs-CZ" altLang="cs-CZ" sz="2200" b="1">
                <a:sym typeface="Wingdings" pitchFamily="2" charset="2"/>
              </a:rPr>
              <a:t>Diskuse výsledků – zpětná vazba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04BDFAB7-AF3D-458B-9749-AFE40B0CA0FE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24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Analýza kvalitativních dat – postupy a tipy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36725"/>
            <a:ext cx="80994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Veďte dobré záznamy (i dojmů a konkrétních poznámek)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Porovnávejte záznamy v týmu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Sumarizujte data (klíčová zjištění, nové otázky…)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Archivujte data přehledně, včetně citací a vlastních poznámek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Uchovávejte primární data, pro poznámky či kombinaci různých zdrojů používejte kopie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Používejte kódování (hlavní témata, klíčová slova)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Při obsahové analýze kombinujte zdroje (dotazníky, citace, další média) a také konceptuální a vztahovou analýzu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Sdílejte/diskutujte interpretaci dat s klíčovými respondenty, zvýrazněte a prezentujte hlavní zjištění</a:t>
            </a:r>
          </a:p>
        </p:txBody>
      </p:sp>
      <p:sp>
        <p:nvSpPr>
          <p:cNvPr id="5" name="Rectangle 5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auto">
          <a:xfrm>
            <a:off x="5616575" y="5534025"/>
            <a:ext cx="26908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spcBef>
                <a:spcPts val="600"/>
              </a:spcBef>
            </a:pPr>
            <a:r>
              <a:rPr lang="cs-CZ" altLang="cs-CZ" b="1">
                <a:solidFill>
                  <a:srgbClr val="FF6600"/>
                </a:solidFill>
                <a:sym typeface="Wingdings" pitchFamily="2" charset="2"/>
              </a:rPr>
              <a:t>Debriefing MDG-F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867E308-4509-4A13-8020-5575CBAC431A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25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Analýza kvantitativních dat – postupy a tipy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36725"/>
            <a:ext cx="8351837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Kódujte data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Vyčistěte data (formáty, překlepy, chybějící a irelevantní data, chyby kódování, chyby zaokrouhlení…)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Archivujte primární data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Kombinujte statistické metody (deskriptivní, inferenční), používejte vybrané metody konzistentně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Vždy kontrolujte a uvádějte použité jednotky a celkový vzorek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Analyzujte a reportujte počty i procenta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Neopomíjejte extrémy (ne/souhlas X silný ne/souhlas)</a:t>
            </a:r>
          </a:p>
          <a:p>
            <a:pPr marL="180975" indent="-180975" eaLnBrk="0" hangingPunct="0">
              <a:spcBef>
                <a:spcPts val="600"/>
              </a:spcBef>
              <a:buFontTx/>
              <a:buChar char="•"/>
            </a:pPr>
            <a:r>
              <a:rPr lang="cs-CZ" altLang="cs-CZ" sz="2000" b="1">
                <a:sym typeface="Wingdings" pitchFamily="2" charset="2"/>
              </a:rPr>
              <a:t>Kombinujte kvalitativní a kvantitativní metody (pouhá čísla nemohou objasnit příčiny a následky či úspěch/neúspěch)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43AB7101-C30F-442A-97F4-36CDF3CFF3E5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26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Rekapitulace workshopu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47700" y="1808163"/>
            <a:ext cx="7731125" cy="377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6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Zpětná vazba k minulému školení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Dotazníky - pravidla a tipy (testování ve skupinách)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Zpracování a prezentace výsledků (příklady)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Rozhovory (testování Appreciative Inquiry)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Focus group (testování)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Přehled dalších metod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Úprava plánu evaluace (práce ve skupinách)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Analýza / interpretace / reporting (testování)</a:t>
            </a:r>
          </a:p>
          <a:p>
            <a:pPr eaLnBrk="0" hangingPunct="0">
              <a:spcBef>
                <a:spcPts val="700"/>
              </a:spcBef>
              <a:buFont typeface="Monotype Sorts"/>
              <a:buNone/>
            </a:pPr>
            <a:r>
              <a:rPr lang="cs-CZ" altLang="cs-CZ" sz="2200" b="1">
                <a:sym typeface="Wingdings" pitchFamily="2" charset="2"/>
              </a:rPr>
              <a:t>Tipy pro analýzu a prezentaci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5CEBDD70-23C4-4D4C-BD8D-BF4A2E9B64B9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27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Zhodnocení workshopu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36725"/>
            <a:ext cx="8351837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Do evaluačního dotazníku doplňte a odpovězte jednu vlastní evaluační otázku</a:t>
            </a:r>
          </a:p>
          <a:p>
            <a:pPr marL="180975" indent="-180975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Sdílejte s ostatními, co vás nejvíce zaujalo</a:t>
            </a:r>
          </a:p>
          <a:p>
            <a:pPr marL="180975" indent="-180975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Sdílejte s ostatními, zda některou zkušenost budete přímo aplikovat ve své práci</a:t>
            </a:r>
          </a:p>
          <a:p>
            <a:pPr marL="180975" indent="-180975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Navrhněte požadavky pro následující školící aktivity či návazné konzultace</a:t>
            </a:r>
          </a:p>
          <a:p>
            <a:pPr marL="180975" indent="-180975" algn="ctr" eaLnBrk="0" hangingPunct="0">
              <a:spcBef>
                <a:spcPts val="1400"/>
              </a:spcBef>
            </a:pPr>
            <a:r>
              <a:rPr lang="cs-CZ" altLang="cs-CZ" sz="2200" b="1">
                <a:sym typeface="Wingdings" pitchFamily="2" charset="2"/>
              </a:rPr>
              <a:t>Další komentáře?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AF1B742-4365-4278-9F2D-BFD574135222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28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Doprovodné materiály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700213"/>
            <a:ext cx="7883525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Příklady shrnutí evaluačních zpráv roku 2014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Příklad prezentace evaluace EPDET 2013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Příklad shrnutí výsledků rozhovorů evaluace programu Millennium Development Goals Achievement Fund 2013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Etický kodex evaluátora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Formální standardy provádění evaluací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Výsledky peer-review evaluací 2012 – 2013, 2014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IPDET Module 13 – Presenting results</a:t>
            </a:r>
          </a:p>
          <a:p>
            <a:pPr marL="180975" indent="-180975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200" b="1">
                <a:sym typeface="Wingdings" pitchFamily="2" charset="2"/>
              </a:rPr>
              <a:t>Pozvánka na EPDET 2015 v Praze</a:t>
            </a:r>
            <a:endParaRPr lang="cs-CZ" altLang="cs-CZ" b="1">
              <a:sym typeface="Wingdings" pitchFamily="2" charset="2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370638" y="5337175"/>
            <a:ext cx="1946275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cs-CZ" altLang="cs-CZ" b="1">
                <a:sym typeface="Wingdings" pitchFamily="2" charset="2"/>
                <a:hlinkClick r:id="rId2" action="ppaction://hlinkfile"/>
              </a:rPr>
              <a:t>EPDET 2015</a:t>
            </a:r>
            <a:endParaRPr lang="cs-CZ" altLang="cs-CZ" b="1">
              <a:sym typeface="Wingdings" pitchFamily="2" charset="2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6370638" y="4833938"/>
            <a:ext cx="1946275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cs-CZ" altLang="cs-CZ" b="1">
                <a:sym typeface="Wingdings" pitchFamily="2" charset="2"/>
                <a:hlinkClick r:id="rId3" action="ppaction://hlinkfile"/>
              </a:rPr>
              <a:t>Module 13</a:t>
            </a:r>
            <a:endParaRPr lang="cs-CZ" altLang="cs-CZ" b="1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E368D1B-2876-47B4-9AA0-6E6496EC69CA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29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8280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Doprovodné materiály – evaluace 2014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8313" y="1665288"/>
            <a:ext cx="8351837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200"/>
              </a:spcBef>
            </a:pPr>
            <a:r>
              <a:rPr lang="cs-CZ" altLang="cs-CZ" b="1">
                <a:sym typeface="Wingdings" pitchFamily="2" charset="2"/>
                <a:hlinkClick r:id="rId2"/>
              </a:rPr>
              <a:t>Evaluační zpráva z komplexního vyhodnocení zahraniční rozvojové spolupráce ČR v sektoru voda a sanitace v Bosně a Hercegovině</a:t>
            </a:r>
            <a:endParaRPr lang="cs-CZ" altLang="cs-CZ" b="1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cs-CZ" altLang="cs-CZ" b="1">
                <a:sym typeface="Wingdings" pitchFamily="2" charset="2"/>
                <a:hlinkClick r:id="rId3"/>
              </a:rPr>
              <a:t>Evaluační zpráva z komplexního vyhodnocení ZRS ČR v sektoru podpory demokracie, lidských práv a společenské transformace v Gruzii</a:t>
            </a:r>
            <a:endParaRPr lang="cs-CZ" altLang="cs-CZ" b="1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cs-CZ" altLang="cs-CZ" b="1">
                <a:sym typeface="Wingdings" pitchFamily="2" charset="2"/>
                <a:hlinkClick r:id="rId4"/>
              </a:rPr>
              <a:t>Evaluační zpráva z komplexního vyhodnocení zahraniční rozvojové spolupráce ČR v sektoru voda a sanitace v Etiopii</a:t>
            </a:r>
            <a:endParaRPr lang="cs-CZ" altLang="cs-CZ" b="1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cs-CZ" altLang="cs-CZ" b="1">
                <a:sym typeface="Wingdings" pitchFamily="2" charset="2"/>
                <a:hlinkClick r:id="rId5"/>
              </a:rPr>
              <a:t>Evaluační zpráva z komplexního vyhodnocení evaluačních zpráv projektů ZRS ČR v letech 2012 - 2013</a:t>
            </a:r>
            <a:endParaRPr lang="cs-CZ" altLang="cs-CZ" b="1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cs-CZ" altLang="cs-CZ" b="1">
                <a:sym typeface="Wingdings" pitchFamily="2" charset="2"/>
                <a:hlinkClick r:id="rId6"/>
              </a:rPr>
              <a:t>Evaluační zpráva z komplexního vyhodnocení zahraniční rozvojové spolupráce ČR v sektoru zemědělství v Moldavsku</a:t>
            </a:r>
            <a:endParaRPr lang="cs-CZ" altLang="cs-CZ" b="1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cs-CZ" altLang="cs-CZ" b="1">
                <a:sym typeface="Wingdings" pitchFamily="2" charset="2"/>
                <a:hlinkClick r:id="rId7"/>
              </a:rPr>
              <a:t>Shrnutí evaluační zprávy - Palestinská autonomní území - sektor voda a sanitace</a:t>
            </a:r>
            <a:endParaRPr lang="cs-CZ" altLang="cs-CZ" b="1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xfrm>
            <a:off x="8459788" y="5991225"/>
            <a:ext cx="547687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C33DA0E-BC8F-4A9E-A4B4-563921EE1DF8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165100" y="896938"/>
            <a:ext cx="7488238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Feedback</a:t>
            </a:r>
            <a:endParaRPr lang="cs-CZ" altLang="cs-CZ" sz="22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3" name="Ovál 82"/>
          <p:cNvSpPr/>
          <p:nvPr/>
        </p:nvSpPr>
        <p:spPr>
          <a:xfrm>
            <a:off x="642938" y="3079750"/>
            <a:ext cx="1712912" cy="542925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Vzdělávací programy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5" name="Ovál 84"/>
          <p:cNvSpPr/>
          <p:nvPr/>
        </p:nvSpPr>
        <p:spPr>
          <a:xfrm>
            <a:off x="3743325" y="765175"/>
            <a:ext cx="1712913" cy="54292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Aktivní podpora pro ZRS a GRV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6" name="Ovál 85"/>
          <p:cNvSpPr/>
          <p:nvPr/>
        </p:nvSpPr>
        <p:spPr>
          <a:xfrm>
            <a:off x="1557338" y="1360488"/>
            <a:ext cx="1712912" cy="542925"/>
          </a:xfrm>
          <a:prstGeom prst="ellipse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Učitelé aplikují nové kompetence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7" name="Ovál 86"/>
          <p:cNvSpPr/>
          <p:nvPr/>
        </p:nvSpPr>
        <p:spPr>
          <a:xfrm>
            <a:off x="3746500" y="1735138"/>
            <a:ext cx="1712913" cy="542925"/>
          </a:xfrm>
          <a:prstGeom prst="ellipse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Učitelé a knihovníci využívají IC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8" name="Ovál 87"/>
          <p:cNvSpPr/>
          <p:nvPr/>
        </p:nvSpPr>
        <p:spPr>
          <a:xfrm>
            <a:off x="5894388" y="1368425"/>
            <a:ext cx="1712912" cy="542925"/>
          </a:xfrm>
          <a:prstGeom prst="ellipse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Knihovny podporují zájem veřejnosti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9" name="Ovál 88"/>
          <p:cNvSpPr/>
          <p:nvPr/>
        </p:nvSpPr>
        <p:spPr>
          <a:xfrm>
            <a:off x="3746500" y="2617788"/>
            <a:ext cx="1712913" cy="542925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IC je k dispozici odb. veřejnosti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0" name="Ovál 89"/>
          <p:cNvSpPr/>
          <p:nvPr/>
        </p:nvSpPr>
        <p:spPr>
          <a:xfrm>
            <a:off x="1557338" y="2355850"/>
            <a:ext cx="1712912" cy="542925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Vyškolení pedagogové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1" name="Ovál 90"/>
          <p:cNvSpPr/>
          <p:nvPr/>
        </p:nvSpPr>
        <p:spPr>
          <a:xfrm>
            <a:off x="1716088" y="4089400"/>
            <a:ext cx="1712912" cy="54451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Vzdělávací a osvětové semináře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" name="Ovál 91"/>
          <p:cNvSpPr/>
          <p:nvPr/>
        </p:nvSpPr>
        <p:spPr>
          <a:xfrm>
            <a:off x="157163" y="4591050"/>
            <a:ext cx="1712912" cy="54292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Metodika seminářů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3" name="Ovál 92"/>
          <p:cNvSpPr/>
          <p:nvPr/>
        </p:nvSpPr>
        <p:spPr>
          <a:xfrm>
            <a:off x="1398588" y="5156200"/>
            <a:ext cx="1712912" cy="54292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Sběr a analýza informací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4" name="Ovál 93"/>
          <p:cNvSpPr/>
          <p:nvPr/>
        </p:nvSpPr>
        <p:spPr>
          <a:xfrm>
            <a:off x="2806700" y="3452813"/>
            <a:ext cx="1712913" cy="54451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Semináře na téma „Sdílení“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5" name="Ovál 94"/>
          <p:cNvSpPr/>
          <p:nvPr/>
        </p:nvSpPr>
        <p:spPr>
          <a:xfrm>
            <a:off x="4660900" y="3906838"/>
            <a:ext cx="1712913" cy="54292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Manuál a semináře „Světová škola“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6" name="Ovál 95"/>
          <p:cNvSpPr/>
          <p:nvPr/>
        </p:nvSpPr>
        <p:spPr>
          <a:xfrm>
            <a:off x="3746500" y="4591050"/>
            <a:ext cx="1712913" cy="54292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Rozvoj a zázemí IC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7" name="Ovál 96"/>
          <p:cNvSpPr/>
          <p:nvPr/>
        </p:nvSpPr>
        <p:spPr>
          <a:xfrm>
            <a:off x="5886450" y="2355850"/>
            <a:ext cx="1712913" cy="542925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/>
            <a:r>
              <a:rPr lang="cs-CZ" sz="1200" b="1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Vyškolení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cs-CZ" sz="1200" b="1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knihovníci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8" name="Ovál 97"/>
          <p:cNvSpPr/>
          <p:nvPr/>
        </p:nvSpPr>
        <p:spPr>
          <a:xfrm>
            <a:off x="5727700" y="3302000"/>
            <a:ext cx="1712913" cy="54292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Semináře pro knihovníky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9" name="Ovál 98"/>
          <p:cNvSpPr/>
          <p:nvPr/>
        </p:nvSpPr>
        <p:spPr>
          <a:xfrm>
            <a:off x="7288213" y="2863850"/>
            <a:ext cx="1712912" cy="54451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spcAft>
                <a:spcPts val="1000"/>
              </a:spcAft>
            </a:pPr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Pilotní akce pro veřejnost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0" name="Ovál 99"/>
          <p:cNvSpPr/>
          <p:nvPr/>
        </p:nvSpPr>
        <p:spPr>
          <a:xfrm>
            <a:off x="3205163" y="5589588"/>
            <a:ext cx="2801937" cy="46831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/>
            <a:r>
              <a:rPr lang="cs-CZ" sz="1200" b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Koordinace a management projektu</a:t>
            </a:r>
            <a:endParaRPr lang="cs-CZ" sz="1200">
              <a:solidFill>
                <a:srgbClr val="FFFFFF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1" name="Šrafovaná šipka doprava 100"/>
          <p:cNvSpPr/>
          <p:nvPr/>
        </p:nvSpPr>
        <p:spPr>
          <a:xfrm rot="11905561">
            <a:off x="746125" y="5243513"/>
            <a:ext cx="588963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2" name="Šrafovaná šipka doprava 101"/>
          <p:cNvSpPr/>
          <p:nvPr/>
        </p:nvSpPr>
        <p:spPr>
          <a:xfrm rot="11905561">
            <a:off x="5424488" y="1225550"/>
            <a:ext cx="588962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3" name="Šrafovaná šipka doprava 102"/>
          <p:cNvSpPr/>
          <p:nvPr/>
        </p:nvSpPr>
        <p:spPr>
          <a:xfrm rot="19340766">
            <a:off x="968375" y="2792413"/>
            <a:ext cx="588963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4" name="Šrafovaná šipka doprava 103"/>
          <p:cNvSpPr/>
          <p:nvPr/>
        </p:nvSpPr>
        <p:spPr>
          <a:xfrm rot="20627170">
            <a:off x="3109913" y="1217613"/>
            <a:ext cx="587375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5" name="Šrafovaná šipka doprava 104"/>
          <p:cNvSpPr/>
          <p:nvPr/>
        </p:nvSpPr>
        <p:spPr>
          <a:xfrm rot="12782116">
            <a:off x="1731963" y="3787775"/>
            <a:ext cx="588962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6" name="Šrafovaná šipka doprava 105"/>
          <p:cNvSpPr/>
          <p:nvPr/>
        </p:nvSpPr>
        <p:spPr>
          <a:xfrm rot="20631304">
            <a:off x="1103313" y="4392613"/>
            <a:ext cx="588962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7" name="Šrafovaná šipka doprava 106"/>
          <p:cNvSpPr/>
          <p:nvPr/>
        </p:nvSpPr>
        <p:spPr>
          <a:xfrm rot="14252325">
            <a:off x="3702050" y="4244975"/>
            <a:ext cx="588963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8" name="Šrafovaná šipka doprava 107"/>
          <p:cNvSpPr/>
          <p:nvPr/>
        </p:nvSpPr>
        <p:spPr>
          <a:xfrm rot="19247732">
            <a:off x="5592763" y="4321175"/>
            <a:ext cx="1506537" cy="114300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09" name="Šrafovaná šipka doprava 108"/>
          <p:cNvSpPr/>
          <p:nvPr/>
        </p:nvSpPr>
        <p:spPr>
          <a:xfrm rot="19214850">
            <a:off x="5457825" y="4622800"/>
            <a:ext cx="587375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0" name="Šrafovaná šipka doprava 109"/>
          <p:cNvSpPr/>
          <p:nvPr/>
        </p:nvSpPr>
        <p:spPr>
          <a:xfrm rot="20664738">
            <a:off x="7518400" y="3533775"/>
            <a:ext cx="588963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1" name="Šrafovaná šipka doprava 110"/>
          <p:cNvSpPr/>
          <p:nvPr/>
        </p:nvSpPr>
        <p:spPr>
          <a:xfrm rot="11905561">
            <a:off x="7621588" y="2586038"/>
            <a:ext cx="588962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2" name="Šrafovaná šipka doprava 111"/>
          <p:cNvSpPr/>
          <p:nvPr/>
        </p:nvSpPr>
        <p:spPr>
          <a:xfrm rot="16200000">
            <a:off x="3973513" y="3806825"/>
            <a:ext cx="1252537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3" name="Šrafovaná šipka doprava 112"/>
          <p:cNvSpPr/>
          <p:nvPr/>
        </p:nvSpPr>
        <p:spPr>
          <a:xfrm rot="16200000">
            <a:off x="4430713" y="1463675"/>
            <a:ext cx="338137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4" name="Šrafovaná šipka doprava 113"/>
          <p:cNvSpPr/>
          <p:nvPr/>
        </p:nvSpPr>
        <p:spPr>
          <a:xfrm rot="16200000">
            <a:off x="4487070" y="2386806"/>
            <a:ext cx="233362" cy="111125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5" name="Šrafovaná šipka doprava 114"/>
          <p:cNvSpPr/>
          <p:nvPr/>
        </p:nvSpPr>
        <p:spPr>
          <a:xfrm rot="19680992">
            <a:off x="3189288" y="3175000"/>
            <a:ext cx="587375" cy="119063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6" name="Šrafovaná šipka doprava 115"/>
          <p:cNvSpPr/>
          <p:nvPr/>
        </p:nvSpPr>
        <p:spPr>
          <a:xfrm rot="15124976">
            <a:off x="5038725" y="3409951"/>
            <a:ext cx="801687" cy="12541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7" name="Šrafovaná šipka doprava 116"/>
          <p:cNvSpPr/>
          <p:nvPr/>
        </p:nvSpPr>
        <p:spPr>
          <a:xfrm rot="18331522">
            <a:off x="265113" y="4038600"/>
            <a:ext cx="1123950" cy="130175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8" name="Obousměrná vodorovná šipka 117"/>
          <p:cNvSpPr/>
          <p:nvPr/>
        </p:nvSpPr>
        <p:spPr>
          <a:xfrm rot="827118">
            <a:off x="3236913" y="1790700"/>
            <a:ext cx="501650" cy="104775"/>
          </a:xfrm>
          <a:prstGeom prst="left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19" name="Obousměrná vodorovná šipka 118"/>
          <p:cNvSpPr/>
          <p:nvPr/>
        </p:nvSpPr>
        <p:spPr>
          <a:xfrm rot="9948840">
            <a:off x="5449888" y="1782763"/>
            <a:ext cx="500062" cy="104775"/>
          </a:xfrm>
          <a:prstGeom prst="left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20" name="Šrafovaná šipka doprava 119"/>
          <p:cNvSpPr/>
          <p:nvPr/>
        </p:nvSpPr>
        <p:spPr>
          <a:xfrm rot="16200000">
            <a:off x="2241550" y="2068513"/>
            <a:ext cx="338138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21" name="Šrafovaná šipka doprava 120"/>
          <p:cNvSpPr/>
          <p:nvPr/>
        </p:nvSpPr>
        <p:spPr>
          <a:xfrm rot="16200000">
            <a:off x="6594475" y="2068513"/>
            <a:ext cx="338138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122" name="Šrafovaná šipka doprava 121"/>
          <p:cNvSpPr/>
          <p:nvPr/>
        </p:nvSpPr>
        <p:spPr>
          <a:xfrm rot="16200000">
            <a:off x="6522244" y="3039269"/>
            <a:ext cx="228600" cy="119062"/>
          </a:xfrm>
          <a:prstGeom prst="stripedRightArrow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cs-CZ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6577013" y="5146675"/>
            <a:ext cx="2249487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file"/>
              </a:rPr>
              <a:t>Originální LFM</a:t>
            </a:r>
            <a:endParaRPr lang="cs-CZ" altLang="cs-CZ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83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18" grpId="0" animBg="1"/>
      <p:bldP spid="11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D44A0746-56DC-44A7-9B72-B859B16F3746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30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468313" y="1665288"/>
            <a:ext cx="8280400" cy="33543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Děkuji za pozornost!</a:t>
            </a: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endParaRPr lang="cs-CZ" altLang="cs-CZ" sz="28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6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Kontakt pro otázky, postřehy a reklamace:</a:t>
            </a: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endParaRPr lang="cs-CZ" altLang="cs-CZ" sz="26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6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Daniel </a:t>
            </a:r>
            <a:r>
              <a:rPr lang="cs-CZ" altLang="cs-CZ" sz="26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Svoboda</a:t>
            </a: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6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724 179 562</a:t>
            </a: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6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svoboda@dww.cz</a:t>
            </a:r>
          </a:p>
          <a:p>
            <a:pPr algn="ctr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6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www.dww.cz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95400" y="5157788"/>
            <a:ext cx="7488238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buClr>
                <a:schemeClr val="bg1"/>
              </a:buClr>
              <a:buFont typeface="Wingdings" pitchFamily="2" charset="2"/>
              <a:buNone/>
            </a:pPr>
            <a:r>
              <a:rPr lang="cs-CZ" altLang="cs-CZ" sz="2800" b="1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hajdy domů, tedy do praxe…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6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6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6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6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6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6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6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6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6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6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2" grpId="0" build="p" bldLvl="2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xfrm>
            <a:off x="8459788" y="5991225"/>
            <a:ext cx="547687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6FA0AE91-12B2-49FC-9227-309FF50CF6CB}" type="slidenum">
              <a:rPr lang="cs-CZ" smtClean="0"/>
              <a:pPr/>
              <a:t>4</a:t>
            </a:fld>
            <a:endParaRPr lang="cs-CZ" smtClean="0"/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165100" y="896938"/>
            <a:ext cx="7488238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Feedback</a:t>
            </a:r>
            <a:endParaRPr lang="cs-CZ" altLang="cs-CZ" sz="22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539750" y="1808163"/>
            <a:ext cx="7488238" cy="289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Další podklady účastníků:</a:t>
            </a:r>
          </a:p>
          <a:p>
            <a:pPr marL="342900" indent="-342900"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file"/>
              </a:rPr>
              <a:t>Evaluace vzdělávání pedagogických pracovníků</a:t>
            </a:r>
            <a:endParaRPr lang="cs-CZ" altLang="cs-CZ" sz="22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 action="ppaction://hlinkfile"/>
              </a:rPr>
              <a:t>Evaluační matice pro GRV v kurikulech</a:t>
            </a:r>
            <a:endParaRPr lang="cs-CZ" altLang="cs-CZ" sz="22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Dotazník – výzvy současného světa</a:t>
            </a:r>
          </a:p>
          <a:p>
            <a:pPr marL="342900" indent="-342900"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4" action="ppaction://hlinkfile"/>
              </a:rPr>
              <a:t>Evaluační matice – komunitní zdraví</a:t>
            </a:r>
            <a:endParaRPr lang="cs-CZ" altLang="cs-CZ" sz="22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spcBef>
                <a:spcPts val="12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5" action="ppaction://hlinkfile"/>
              </a:rPr>
              <a:t>Evaluační matice – GRV v souvislostech</a:t>
            </a:r>
            <a:endParaRPr lang="cs-CZ" altLang="cs-CZ" sz="2200" b="1" dirty="0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3" grpId="0" build="p" bldLvl="2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D94DC298-FD8E-403B-B910-2B8825A944AC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5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 workshopu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47700" y="1592263"/>
            <a:ext cx="77311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Úvod </a:t>
            </a:r>
            <a:r>
              <a:rPr lang="cs-CZ" altLang="cs-CZ" sz="2400" b="1">
                <a:solidFill>
                  <a:srgbClr val="FF0000"/>
                </a:solidFill>
                <a:sym typeface="Wingdings" pitchFamily="2" charset="2"/>
              </a:rPr>
              <a:t>(máme za sebou)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Dotazníky - pravidla a tipy (testování ve skupinách)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Zpracování a prezentace výsledků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Rozhovory (testování)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Focus group (testování)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Přehled dalších metod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Úprava plánu evaluace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Analýza / interpretace / reporting (testování)</a:t>
            </a:r>
          </a:p>
          <a:p>
            <a:pPr eaLnBrk="0" hangingPunct="0">
              <a:spcBef>
                <a:spcPts val="800"/>
              </a:spcBef>
              <a:buFont typeface="Monotype Sorts"/>
              <a:buNone/>
            </a:pPr>
            <a:r>
              <a:rPr lang="cs-CZ" altLang="cs-CZ" sz="2400" b="1">
                <a:sym typeface="Wingdings" pitchFamily="2" charset="2"/>
              </a:rPr>
              <a:t>Zhodnocení workshopu, další požadavky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0555FCC9-0A13-4E2A-9811-340C2577009A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6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Dotazníky – pravidla a tipy pro otázky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Používejte jednoduchá slova s jasným významem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Vytvořte kategorie otázek (a odpovědí)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Neptejte se na 2 věci v jedné otázce (spojky a/nebo)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Vynechejte otázky předpokládající znalost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Nepoužívejte záporné otázky (nemyslíte si…)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U alternativ odpovědí se vyhněte překryvům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Nabízejte vybalancované alternativy odpovědí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Nepoužívejte nepříjemné (a povýšené) otázky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277612A-C16B-4094-A4F2-880B25AD4518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7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Dotazníky – pravidla a tipy pro průzkumy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Připravujte průzkumy jednoduché, jasné a krátké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Vysvětlete, proč se ptáte a proč je průzkum důležitý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Používejte otázky, které lze odpovědět jednoduše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Respektujte soukromí respondentů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Respektujte čas a schopnosti respondentů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Odpovědi nesmí respondentům uškodit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Informujte respondenty o výsledcích průzkumu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DD1F975-1822-44F3-95EC-80BB32295960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8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Dotazníky – pravidla a tipy pro dotazníky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Používejte vhodné otázky a vhodnou škálu odpovědí, ponechte „možnost úniku“ (nevím…)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Připravte jasné instrukce a vhodný formát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Nejdříve použijte otázky obecné, pak specifické, na závěr nechte prostor na další komentáře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Zjišťujte (i o respondentech) pouze informace, které opravdu použijete (potřebujete)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Kvalitu překladů kontrolujte zpětným překladem</a:t>
            </a:r>
          </a:p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Testujte každý dotazník před použitím!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číslo snímku 4"/>
          <p:cNvSpPr txBox="1">
            <a:spLocks noGrp="1"/>
          </p:cNvSpPr>
          <p:nvPr/>
        </p:nvSpPr>
        <p:spPr bwMode="auto">
          <a:xfrm>
            <a:off x="8459788" y="5991225"/>
            <a:ext cx="5476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10EE0CE0-AB2F-4287-AA34-9348C1DB18A6}" type="slidenum">
              <a:rPr lang="cs-CZ" sz="1600">
                <a:solidFill>
                  <a:schemeClr val="bg1"/>
                </a:solidFill>
                <a:latin typeface="Impact" pitchFamily="34" charset="0"/>
              </a:rPr>
              <a:pPr algn="r"/>
              <a:t>9</a:t>
            </a:fld>
            <a:endParaRPr lang="cs-CZ" sz="16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395288" y="1016000"/>
            <a:ext cx="7488237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cs-CZ" altLang="cs-CZ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Dotazníky – testování ve </a:t>
            </a:r>
            <a:r>
              <a:rPr lang="cs-CZ" altLang="cs-CZ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skupinách</a:t>
            </a:r>
            <a:endParaRPr lang="cs-CZ" altLang="cs-CZ" sz="2800" b="1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11188" y="1736725"/>
            <a:ext cx="79565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eaLnBrk="0" hangingPunct="0">
              <a:spcBef>
                <a:spcPts val="10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Vyplňte si ve skupinách příklady dotazníků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Diskutujte problémy (nejasné otázky, nejasný účel, problémy s interpretací výsledků, apod.)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Shrňte základní pozitiva, negativa a doporučení pro ostatní účastníky</a:t>
            </a:r>
          </a:p>
          <a:p>
            <a:pPr marL="271463" indent="-271463" eaLnBrk="0" hangingPunct="0">
              <a:spcBef>
                <a:spcPts val="1200"/>
              </a:spcBef>
              <a:buFontTx/>
              <a:buChar char="•"/>
            </a:pPr>
            <a:r>
              <a:rPr lang="cs-CZ" altLang="cs-CZ" sz="2400" b="1">
                <a:sym typeface="Wingdings" pitchFamily="2" charset="2"/>
              </a:rPr>
              <a:t>Navrhněte způsob prezentace výsledků dotazníku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95400" y="5157788"/>
            <a:ext cx="7488238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buClr>
                <a:schemeClr val="bg1"/>
              </a:buClr>
              <a:buFont typeface="Wingdings" pitchFamily="2" charset="2"/>
              <a:buNone/>
            </a:pPr>
            <a:r>
              <a:rPr lang="cs-CZ" altLang="cs-CZ" sz="2800" b="1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Přestávka!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 build="p" bldLvl="2" autoUpdateAnimBg="0" advAuto="0"/>
      <p:bldP spid="4" grpId="0"/>
      <p:bldP spid="2" grpId="0" build="p" bldLvl="2" autoUpdateAnimBg="0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758</TotalTime>
  <Words>1555</Words>
  <Application>Microsoft Office PowerPoint</Application>
  <PresentationFormat>Předvádění na obrazovce (4:3)</PresentationFormat>
  <Paragraphs>283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Šablona návrhu</vt:lpstr>
      </vt:variant>
      <vt:variant>
        <vt:i4>12</vt:i4>
      </vt:variant>
      <vt:variant>
        <vt:lpstr>Nadpisy snímků</vt:lpstr>
      </vt:variant>
      <vt:variant>
        <vt:i4>30</vt:i4>
      </vt:variant>
    </vt:vector>
  </HeadingPairs>
  <TitlesOfParts>
    <vt:vector size="48" baseType="lpstr">
      <vt:lpstr>Arial</vt:lpstr>
      <vt:lpstr>Impact</vt:lpstr>
      <vt:lpstr>Times New Roman</vt:lpstr>
      <vt:lpstr>Wingdings</vt:lpstr>
      <vt:lpstr>Monotype Sorts</vt:lpstr>
      <vt:lpstr>Calibri</vt:lpstr>
      <vt:lpstr>NewsPrint</vt:lpstr>
      <vt:lpstr>NewsPrint</vt:lpstr>
      <vt:lpstr>NewsPrint</vt:lpstr>
      <vt:lpstr>NewsPrint</vt:lpstr>
      <vt:lpstr>NewsPrint</vt:lpstr>
      <vt:lpstr>NewsPrint</vt:lpstr>
      <vt:lpstr>NewsPrint</vt:lpstr>
      <vt:lpstr>NewsPrint</vt:lpstr>
      <vt:lpstr>NewsPrint</vt:lpstr>
      <vt:lpstr>NewsPrint</vt:lpstr>
      <vt:lpstr>NewsPrint</vt:lpstr>
      <vt:lpstr>NewsPrint</vt:lpstr>
      <vt:lpstr>Workshop FoRS Evaluační metodika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jremr</dc:creator>
  <cp:lastModifiedBy>Mgr. Daniel Svoboda</cp:lastModifiedBy>
  <cp:revision>41</cp:revision>
  <dcterms:created xsi:type="dcterms:W3CDTF">2014-05-16T16:14:43Z</dcterms:created>
  <dcterms:modified xsi:type="dcterms:W3CDTF">2015-01-26T17:10:50Z</dcterms:modified>
</cp:coreProperties>
</file>